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69" r:id="rId14"/>
    <p:sldId id="270" r:id="rId15"/>
    <p:sldId id="271" r:id="rId16"/>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8" d="100"/>
          <a:sy n="108" d="100"/>
        </p:scale>
        <p:origin x="678"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2/26/2026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2/26/2026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2/26/2026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2/26/2026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88952" cy="6858000"/>
          </a:xfrm>
          <a:prstGeom prst="rect">
            <a:avLst/>
          </a:prstGeom>
          <a:solidFill>
            <a:srgbClr val="FAFA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p:cNvSpPr/>
          <p:nvPr/>
        </p:nvSpPr>
        <p:spPr>
          <a:xfrm>
            <a:off x="0" y="822960"/>
            <a:ext cx="12188952" cy="640080"/>
          </a:xfrm>
          <a:prstGeom prst="rect">
            <a:avLst/>
          </a:prstGeom>
          <a:solidFill>
            <a:srgbClr val="E3061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532660" y="1828800"/>
            <a:ext cx="11962800" cy="1477328"/>
          </a:xfrm>
          <a:prstGeom prst="rect">
            <a:avLst/>
          </a:prstGeom>
          <a:noFill/>
        </p:spPr>
        <p:txBody>
          <a:bodyPr wrap="square">
            <a:spAutoFit/>
          </a:bodyPr>
          <a:lstStyle/>
          <a:p>
            <a:endParaRPr lang="en-US" sz="2000" b="1" dirty="0"/>
          </a:p>
          <a:p>
            <a:endParaRPr lang="en-US" sz="2000" b="1" dirty="0"/>
          </a:p>
          <a:p>
            <a:r>
              <a:rPr lang="en-US" sz="2000" b="1" dirty="0"/>
              <a:t>TRANSFORMATION OF “JOHANN ETTINGER” GERMAN THEORETICAL HIGH SCHOOL INTO AN NZEB BUILDING</a:t>
            </a:r>
          </a:p>
          <a:p>
            <a:pPr algn="ctr"/>
            <a:r>
              <a:rPr lang="ro-RO" sz="1200" dirty="0"/>
              <a:t>TECHNICAL COORDINATION MEETING</a:t>
            </a:r>
          </a:p>
          <a:p>
            <a:endParaRPr lang="ro-RO" dirty="0"/>
          </a:p>
        </p:txBody>
      </p:sp>
      <p:sp>
        <p:nvSpPr>
          <p:cNvPr id="7" name="TextBox 6"/>
          <p:cNvSpPr txBox="1"/>
          <p:nvPr/>
        </p:nvSpPr>
        <p:spPr>
          <a:xfrm>
            <a:off x="4338003" y="3291840"/>
            <a:ext cx="3512949" cy="1723549"/>
          </a:xfrm>
          <a:prstGeom prst="rect">
            <a:avLst/>
          </a:prstGeom>
          <a:noFill/>
        </p:spPr>
        <p:txBody>
          <a:bodyPr wrap="none">
            <a:spAutoFit/>
          </a:bodyPr>
          <a:lstStyle/>
          <a:p>
            <a:pPr algn="ctr">
              <a:defRPr sz="1800" b="1"/>
            </a:pPr>
            <a:endParaRPr lang="en-US" dirty="0"/>
          </a:p>
          <a:p>
            <a:pPr algn="ctr">
              <a:defRPr sz="1800" b="1"/>
            </a:pPr>
            <a:endParaRPr lang="en-US" dirty="0"/>
          </a:p>
          <a:p>
            <a:pPr algn="ctr">
              <a:defRPr sz="1800" b="1"/>
            </a:pPr>
            <a:endParaRPr lang="en-US" dirty="0"/>
          </a:p>
          <a:p>
            <a:pPr algn="ctr">
              <a:defRPr sz="1800" b="1"/>
            </a:pPr>
            <a:endParaRPr lang="en-US" dirty="0"/>
          </a:p>
          <a:p>
            <a:pPr algn="ctr">
              <a:defRPr sz="1800" b="1"/>
            </a:pPr>
            <a:r>
              <a:rPr dirty="0"/>
              <a:t>Municipality of Satu Mare</a:t>
            </a:r>
          </a:p>
          <a:p>
            <a:pPr algn="ctr">
              <a:defRPr sz="1600">
                <a:solidFill>
                  <a:srgbClr val="5A5A5A"/>
                </a:solidFill>
              </a:defRPr>
            </a:pPr>
            <a:r>
              <a:rPr dirty="0"/>
              <a:t>Date: </a:t>
            </a:r>
            <a:r>
              <a:rPr lang="en-US" dirty="0"/>
              <a:t>02.03.2026</a:t>
            </a:r>
            <a:r>
              <a:rPr dirty="0"/>
              <a:t>     Location: </a:t>
            </a:r>
            <a:r>
              <a:rPr lang="en-US" dirty="0"/>
              <a:t>Satu Mare</a:t>
            </a:r>
            <a:endParaRPr dirty="0"/>
          </a:p>
        </p:txBody>
      </p:sp>
      <p:sp>
        <p:nvSpPr>
          <p:cNvPr id="8" name="TextBox 7"/>
          <p:cNvSpPr txBox="1"/>
          <p:nvPr/>
        </p:nvSpPr>
        <p:spPr>
          <a:xfrm>
            <a:off x="3874958" y="6035040"/>
            <a:ext cx="4439036" cy="369332"/>
          </a:xfrm>
          <a:prstGeom prst="rect">
            <a:avLst/>
          </a:prstGeom>
          <a:noFill/>
        </p:spPr>
        <p:txBody>
          <a:bodyPr wrap="none">
            <a:spAutoFit/>
          </a:bodyPr>
          <a:lstStyle/>
          <a:p>
            <a:pPr algn="ctr">
              <a:defRPr sz="900">
                <a:solidFill>
                  <a:srgbClr val="5A5A5A"/>
                </a:solidFill>
              </a:defRPr>
            </a:pPr>
            <a:r>
              <a:rPr dirty="0"/>
              <a:t>Supported by the Swiss contribution to reducing economic and social disparities in the EU. </a:t>
            </a:r>
            <a:endParaRPr lang="en-US" dirty="0"/>
          </a:p>
          <a:p>
            <a:pPr algn="ctr">
              <a:defRPr sz="900">
                <a:solidFill>
                  <a:srgbClr val="5A5A5A"/>
                </a:solidFill>
              </a:defRPr>
            </a:pPr>
            <a:r>
              <a:rPr dirty="0"/>
              <a:t>This material does not necessarily reflect the official position of Switzerland.</a:t>
            </a:r>
          </a:p>
        </p:txBody>
      </p:sp>
      <p:pic>
        <p:nvPicPr>
          <p:cNvPr id="10" name="Picture 9">
            <a:extLst>
              <a:ext uri="{FF2B5EF4-FFF2-40B4-BE49-F238E27FC236}">
                <a16:creationId xmlns:a16="http://schemas.microsoft.com/office/drawing/2014/main" id="{B85CD58D-E0E2-446D-934D-0E18B8F67B88}"/>
              </a:ext>
            </a:extLst>
          </p:cNvPr>
          <p:cNvPicPr>
            <a:picLocks noChangeAspect="1"/>
          </p:cNvPicPr>
          <p:nvPr/>
        </p:nvPicPr>
        <p:blipFill>
          <a:blip r:embed="rId2"/>
          <a:stretch>
            <a:fillRect/>
          </a:stretch>
        </p:blipFill>
        <p:spPr>
          <a:xfrm>
            <a:off x="140482" y="-67868"/>
            <a:ext cx="3641032" cy="1050136"/>
          </a:xfrm>
          <a:prstGeom prst="rect">
            <a:avLst/>
          </a:prstGeom>
        </p:spPr>
      </p:pic>
      <p:pic>
        <p:nvPicPr>
          <p:cNvPr id="18" name="Picture 17">
            <a:extLst>
              <a:ext uri="{FF2B5EF4-FFF2-40B4-BE49-F238E27FC236}">
                <a16:creationId xmlns:a16="http://schemas.microsoft.com/office/drawing/2014/main" id="{363A6166-C594-4108-A2C4-A37B8D4ACD0F}"/>
              </a:ext>
            </a:extLst>
          </p:cNvPr>
          <p:cNvPicPr>
            <a:picLocks noChangeAspect="1"/>
          </p:cNvPicPr>
          <p:nvPr/>
        </p:nvPicPr>
        <p:blipFill>
          <a:blip r:embed="rId3"/>
          <a:stretch>
            <a:fillRect/>
          </a:stretch>
        </p:blipFill>
        <p:spPr>
          <a:xfrm>
            <a:off x="10699026" y="-653"/>
            <a:ext cx="1349317" cy="802844"/>
          </a:xfrm>
          <a:prstGeom prst="rect">
            <a:avLst/>
          </a:prstGeom>
        </p:spPr>
      </p:pic>
      <p:sp>
        <p:nvSpPr>
          <p:cNvPr id="19" name="TextBox 18">
            <a:extLst>
              <a:ext uri="{FF2B5EF4-FFF2-40B4-BE49-F238E27FC236}">
                <a16:creationId xmlns:a16="http://schemas.microsoft.com/office/drawing/2014/main" id="{8FB41ECC-0E36-4104-9363-9A563771571F}"/>
              </a:ext>
            </a:extLst>
          </p:cNvPr>
          <p:cNvSpPr txBox="1"/>
          <p:nvPr/>
        </p:nvSpPr>
        <p:spPr>
          <a:xfrm>
            <a:off x="5505061" y="88315"/>
            <a:ext cx="4152124" cy="646331"/>
          </a:xfrm>
          <a:prstGeom prst="rect">
            <a:avLst/>
          </a:prstGeom>
          <a:noFill/>
        </p:spPr>
        <p:txBody>
          <a:bodyPr wrap="square" rtlCol="0">
            <a:spAutoFit/>
          </a:bodyPr>
          <a:lstStyle/>
          <a:p>
            <a:r>
              <a:rPr lang="en-US" dirty="0"/>
              <a:t>Ministry of Development, Public Works and Administration</a:t>
            </a:r>
            <a:endParaRPr lang="en-US" b="1" dirty="0"/>
          </a:p>
        </p:txBody>
      </p:sp>
      <p:pic>
        <p:nvPicPr>
          <p:cNvPr id="1026" name="Picture 2">
            <a:extLst>
              <a:ext uri="{FF2B5EF4-FFF2-40B4-BE49-F238E27FC236}">
                <a16:creationId xmlns:a16="http://schemas.microsoft.com/office/drawing/2014/main" id="{F34D7213-113F-8D33-47EC-A4845C8A061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40308" y="37438"/>
            <a:ext cx="764753" cy="76475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5FB03B-D366-B356-F5E3-3C8799120196}"/>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4BC0CA0D-3B52-62DF-465D-103D0A189793}"/>
              </a:ext>
            </a:extLst>
          </p:cNvPr>
          <p:cNvSpPr/>
          <p:nvPr/>
        </p:nvSpPr>
        <p:spPr>
          <a:xfrm>
            <a:off x="0" y="0"/>
            <a:ext cx="12188952" cy="6858000"/>
          </a:xfrm>
          <a:prstGeom prst="rect">
            <a:avLst/>
          </a:prstGeom>
          <a:solidFill>
            <a:srgbClr val="FAFA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F0609157-B3D7-5B06-C6C9-5EA759B3D238}"/>
              </a:ext>
            </a:extLst>
          </p:cNvPr>
          <p:cNvSpPr/>
          <p:nvPr/>
        </p:nvSpPr>
        <p:spPr>
          <a:xfrm>
            <a:off x="0" y="822960"/>
            <a:ext cx="12188952" cy="640080"/>
          </a:xfrm>
          <a:prstGeom prst="rect">
            <a:avLst/>
          </a:prstGeom>
          <a:solidFill>
            <a:srgbClr val="E3061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a:extLst>
              <a:ext uri="{FF2B5EF4-FFF2-40B4-BE49-F238E27FC236}">
                <a16:creationId xmlns:a16="http://schemas.microsoft.com/office/drawing/2014/main" id="{62E95B46-6A50-059E-9031-A8FBEF05C1AB}"/>
              </a:ext>
            </a:extLst>
          </p:cNvPr>
          <p:cNvSpPr txBox="1"/>
          <p:nvPr/>
        </p:nvSpPr>
        <p:spPr>
          <a:xfrm>
            <a:off x="85543" y="1377833"/>
            <a:ext cx="11962800" cy="830997"/>
          </a:xfrm>
          <a:prstGeom prst="rect">
            <a:avLst/>
          </a:prstGeom>
          <a:noFill/>
        </p:spPr>
        <p:txBody>
          <a:bodyPr wrap="square">
            <a:spAutoFit/>
          </a:bodyPr>
          <a:lstStyle/>
          <a:p>
            <a:endParaRPr lang="en-US" sz="2000" b="1" dirty="0"/>
          </a:p>
          <a:p>
            <a:pPr algn="ctr"/>
            <a:r>
              <a:rPr lang="en-US" sz="2800" b="1" dirty="0"/>
              <a:t>Impact of the activities</a:t>
            </a:r>
            <a:endParaRPr lang="ro-RO" dirty="0"/>
          </a:p>
        </p:txBody>
      </p:sp>
      <p:sp>
        <p:nvSpPr>
          <p:cNvPr id="8" name="TextBox 7">
            <a:extLst>
              <a:ext uri="{FF2B5EF4-FFF2-40B4-BE49-F238E27FC236}">
                <a16:creationId xmlns:a16="http://schemas.microsoft.com/office/drawing/2014/main" id="{79A4F19C-02B1-C99A-06D2-CDE20672F7AA}"/>
              </a:ext>
            </a:extLst>
          </p:cNvPr>
          <p:cNvSpPr txBox="1"/>
          <p:nvPr/>
        </p:nvSpPr>
        <p:spPr>
          <a:xfrm>
            <a:off x="3874958" y="6035040"/>
            <a:ext cx="4439036" cy="369332"/>
          </a:xfrm>
          <a:prstGeom prst="rect">
            <a:avLst/>
          </a:prstGeom>
          <a:noFill/>
        </p:spPr>
        <p:txBody>
          <a:bodyPr wrap="none">
            <a:spAutoFit/>
          </a:bodyPr>
          <a:lstStyle/>
          <a:p>
            <a:pPr algn="ctr">
              <a:defRPr sz="900">
                <a:solidFill>
                  <a:srgbClr val="5A5A5A"/>
                </a:solidFill>
              </a:defRPr>
            </a:pPr>
            <a:r>
              <a:rPr dirty="0"/>
              <a:t>Supported by the Swiss contribution to reducing economic and social disparities in the EU. </a:t>
            </a:r>
            <a:endParaRPr lang="en-US" dirty="0"/>
          </a:p>
          <a:p>
            <a:pPr algn="ctr">
              <a:defRPr sz="900">
                <a:solidFill>
                  <a:srgbClr val="5A5A5A"/>
                </a:solidFill>
              </a:defRPr>
            </a:pPr>
            <a:r>
              <a:rPr dirty="0"/>
              <a:t>This material does not necessarily reflect the official position of Switzerland.</a:t>
            </a:r>
          </a:p>
        </p:txBody>
      </p:sp>
      <p:pic>
        <p:nvPicPr>
          <p:cNvPr id="10" name="Picture 9">
            <a:extLst>
              <a:ext uri="{FF2B5EF4-FFF2-40B4-BE49-F238E27FC236}">
                <a16:creationId xmlns:a16="http://schemas.microsoft.com/office/drawing/2014/main" id="{FACB82B9-C161-9A57-B905-A2E9DCA87C58}"/>
              </a:ext>
            </a:extLst>
          </p:cNvPr>
          <p:cNvPicPr>
            <a:picLocks noChangeAspect="1"/>
          </p:cNvPicPr>
          <p:nvPr/>
        </p:nvPicPr>
        <p:blipFill>
          <a:blip r:embed="rId2"/>
          <a:stretch>
            <a:fillRect/>
          </a:stretch>
        </p:blipFill>
        <p:spPr>
          <a:xfrm>
            <a:off x="140482" y="-67868"/>
            <a:ext cx="3641032" cy="1050136"/>
          </a:xfrm>
          <a:prstGeom prst="rect">
            <a:avLst/>
          </a:prstGeom>
        </p:spPr>
      </p:pic>
      <p:pic>
        <p:nvPicPr>
          <p:cNvPr id="18" name="Picture 17">
            <a:extLst>
              <a:ext uri="{FF2B5EF4-FFF2-40B4-BE49-F238E27FC236}">
                <a16:creationId xmlns:a16="http://schemas.microsoft.com/office/drawing/2014/main" id="{FF45EBE6-9CC5-40CC-B371-D877B12736A4}"/>
              </a:ext>
            </a:extLst>
          </p:cNvPr>
          <p:cNvPicPr>
            <a:picLocks noChangeAspect="1"/>
          </p:cNvPicPr>
          <p:nvPr/>
        </p:nvPicPr>
        <p:blipFill>
          <a:blip r:embed="rId3"/>
          <a:stretch>
            <a:fillRect/>
          </a:stretch>
        </p:blipFill>
        <p:spPr>
          <a:xfrm>
            <a:off x="10699026" y="-653"/>
            <a:ext cx="1349317" cy="802844"/>
          </a:xfrm>
          <a:prstGeom prst="rect">
            <a:avLst/>
          </a:prstGeom>
        </p:spPr>
      </p:pic>
      <p:sp>
        <p:nvSpPr>
          <p:cNvPr id="19" name="TextBox 18">
            <a:extLst>
              <a:ext uri="{FF2B5EF4-FFF2-40B4-BE49-F238E27FC236}">
                <a16:creationId xmlns:a16="http://schemas.microsoft.com/office/drawing/2014/main" id="{59996811-7E06-E395-DAB3-4B9759074EC0}"/>
              </a:ext>
            </a:extLst>
          </p:cNvPr>
          <p:cNvSpPr txBox="1"/>
          <p:nvPr/>
        </p:nvSpPr>
        <p:spPr>
          <a:xfrm>
            <a:off x="5505061" y="88315"/>
            <a:ext cx="4152124" cy="646331"/>
          </a:xfrm>
          <a:prstGeom prst="rect">
            <a:avLst/>
          </a:prstGeom>
          <a:noFill/>
        </p:spPr>
        <p:txBody>
          <a:bodyPr wrap="square" rtlCol="0">
            <a:spAutoFit/>
          </a:bodyPr>
          <a:lstStyle/>
          <a:p>
            <a:r>
              <a:rPr lang="en-US" dirty="0"/>
              <a:t>Ministry of Development, Public Works and Administration</a:t>
            </a:r>
            <a:endParaRPr lang="en-US" b="1" dirty="0"/>
          </a:p>
        </p:txBody>
      </p:sp>
      <p:pic>
        <p:nvPicPr>
          <p:cNvPr id="1026" name="Picture 2">
            <a:extLst>
              <a:ext uri="{FF2B5EF4-FFF2-40B4-BE49-F238E27FC236}">
                <a16:creationId xmlns:a16="http://schemas.microsoft.com/office/drawing/2014/main" id="{CF9421C0-856F-AD2C-7BB4-A2A24E0AE9F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40308" y="37438"/>
            <a:ext cx="764753" cy="764753"/>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42944013-4D02-320C-335A-19C9F6514E96}"/>
              </a:ext>
            </a:extLst>
          </p:cNvPr>
          <p:cNvSpPr txBox="1"/>
          <p:nvPr/>
        </p:nvSpPr>
        <p:spPr>
          <a:xfrm>
            <a:off x="785524" y="2874075"/>
            <a:ext cx="10560138" cy="1754326"/>
          </a:xfrm>
          <a:prstGeom prst="rect">
            <a:avLst/>
          </a:prstGeom>
          <a:noFill/>
        </p:spPr>
        <p:txBody>
          <a:bodyPr wrap="square">
            <a:spAutoFit/>
          </a:bodyPr>
          <a:lstStyle/>
          <a:p>
            <a:pPr>
              <a:buNone/>
            </a:pPr>
            <a:r>
              <a:rPr lang="en-US" dirty="0"/>
              <a:t>The impact of the activities implemented by the project on energy efficiency and renewable energy use in the 3 buildings that will be extensively rehabilitated and renovated is presented in aggregate below:</a:t>
            </a:r>
          </a:p>
          <a:p>
            <a:pPr>
              <a:buNone/>
            </a:pPr>
            <a:endParaRPr lang="en-US" dirty="0"/>
          </a:p>
          <a:p>
            <a:pPr>
              <a:buNone/>
            </a:pPr>
            <a:r>
              <a:rPr lang="en-US" dirty="0"/>
              <a:t>• Reduction of CO₂ emissions (tons CO₂/year): 233,4</a:t>
            </a:r>
            <a:br>
              <a:rPr lang="en-US" dirty="0"/>
            </a:br>
            <a:r>
              <a:rPr lang="en-US" dirty="0"/>
              <a:t>• Reduction of energy consumption (toe/year): 110,4</a:t>
            </a:r>
            <a:br>
              <a:rPr lang="en-US" dirty="0"/>
            </a:br>
            <a:r>
              <a:rPr lang="en-US" dirty="0"/>
              <a:t>• Reduction of energy costs (in percentage): 72%</a:t>
            </a:r>
          </a:p>
        </p:txBody>
      </p:sp>
    </p:spTree>
    <p:extLst>
      <p:ext uri="{BB962C8B-B14F-4D97-AF65-F5344CB8AC3E}">
        <p14:creationId xmlns:p14="http://schemas.microsoft.com/office/powerpoint/2010/main" val="3162062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CD35A1-4FDA-3664-8E50-95819DADB5C9}"/>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7868587-1DEF-1122-8C7A-F283B5C4DC51}"/>
              </a:ext>
            </a:extLst>
          </p:cNvPr>
          <p:cNvSpPr/>
          <p:nvPr/>
        </p:nvSpPr>
        <p:spPr>
          <a:xfrm>
            <a:off x="0" y="0"/>
            <a:ext cx="12188952" cy="6858000"/>
          </a:xfrm>
          <a:prstGeom prst="rect">
            <a:avLst/>
          </a:prstGeom>
          <a:solidFill>
            <a:srgbClr val="FAFA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4BFC12B4-78BB-6863-110E-8518EB30D18C}"/>
              </a:ext>
            </a:extLst>
          </p:cNvPr>
          <p:cNvSpPr/>
          <p:nvPr/>
        </p:nvSpPr>
        <p:spPr>
          <a:xfrm>
            <a:off x="0" y="822960"/>
            <a:ext cx="12188952" cy="640080"/>
          </a:xfrm>
          <a:prstGeom prst="rect">
            <a:avLst/>
          </a:prstGeom>
          <a:solidFill>
            <a:srgbClr val="E3061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a:extLst>
              <a:ext uri="{FF2B5EF4-FFF2-40B4-BE49-F238E27FC236}">
                <a16:creationId xmlns:a16="http://schemas.microsoft.com/office/drawing/2014/main" id="{F7262E03-97BB-E820-CC69-4C30D61CA95C}"/>
              </a:ext>
            </a:extLst>
          </p:cNvPr>
          <p:cNvSpPr txBox="1"/>
          <p:nvPr/>
        </p:nvSpPr>
        <p:spPr>
          <a:xfrm>
            <a:off x="85543" y="1377833"/>
            <a:ext cx="11962800" cy="830997"/>
          </a:xfrm>
          <a:prstGeom prst="rect">
            <a:avLst/>
          </a:prstGeom>
          <a:noFill/>
        </p:spPr>
        <p:txBody>
          <a:bodyPr wrap="square">
            <a:spAutoFit/>
          </a:bodyPr>
          <a:lstStyle/>
          <a:p>
            <a:endParaRPr lang="en-US" sz="2000" b="1" dirty="0"/>
          </a:p>
          <a:p>
            <a:pPr algn="ctr"/>
            <a:r>
              <a:rPr lang="en-US" sz="2800" b="1" dirty="0"/>
              <a:t>Impact of the activities</a:t>
            </a:r>
            <a:endParaRPr lang="ro-RO" dirty="0"/>
          </a:p>
        </p:txBody>
      </p:sp>
      <p:sp>
        <p:nvSpPr>
          <p:cNvPr id="8" name="TextBox 7">
            <a:extLst>
              <a:ext uri="{FF2B5EF4-FFF2-40B4-BE49-F238E27FC236}">
                <a16:creationId xmlns:a16="http://schemas.microsoft.com/office/drawing/2014/main" id="{CE0B9BC8-B513-9B1F-284F-5D6F80105918}"/>
              </a:ext>
            </a:extLst>
          </p:cNvPr>
          <p:cNvSpPr txBox="1"/>
          <p:nvPr/>
        </p:nvSpPr>
        <p:spPr>
          <a:xfrm>
            <a:off x="3874958" y="6035040"/>
            <a:ext cx="4439036" cy="369332"/>
          </a:xfrm>
          <a:prstGeom prst="rect">
            <a:avLst/>
          </a:prstGeom>
          <a:noFill/>
        </p:spPr>
        <p:txBody>
          <a:bodyPr wrap="none">
            <a:spAutoFit/>
          </a:bodyPr>
          <a:lstStyle/>
          <a:p>
            <a:pPr algn="ctr">
              <a:defRPr sz="900">
                <a:solidFill>
                  <a:srgbClr val="5A5A5A"/>
                </a:solidFill>
              </a:defRPr>
            </a:pPr>
            <a:r>
              <a:rPr dirty="0"/>
              <a:t>Supported by the Swiss contribution to reducing economic and social disparities in the EU. </a:t>
            </a:r>
            <a:endParaRPr lang="en-US" dirty="0"/>
          </a:p>
          <a:p>
            <a:pPr algn="ctr">
              <a:defRPr sz="900">
                <a:solidFill>
                  <a:srgbClr val="5A5A5A"/>
                </a:solidFill>
              </a:defRPr>
            </a:pPr>
            <a:r>
              <a:rPr dirty="0"/>
              <a:t>This material does not necessarily reflect the official position of Switzerland.</a:t>
            </a:r>
          </a:p>
        </p:txBody>
      </p:sp>
      <p:pic>
        <p:nvPicPr>
          <p:cNvPr id="10" name="Picture 9">
            <a:extLst>
              <a:ext uri="{FF2B5EF4-FFF2-40B4-BE49-F238E27FC236}">
                <a16:creationId xmlns:a16="http://schemas.microsoft.com/office/drawing/2014/main" id="{E1A763FD-A741-F697-A739-8DCCC033B747}"/>
              </a:ext>
            </a:extLst>
          </p:cNvPr>
          <p:cNvPicPr>
            <a:picLocks noChangeAspect="1"/>
          </p:cNvPicPr>
          <p:nvPr/>
        </p:nvPicPr>
        <p:blipFill>
          <a:blip r:embed="rId2"/>
          <a:stretch>
            <a:fillRect/>
          </a:stretch>
        </p:blipFill>
        <p:spPr>
          <a:xfrm>
            <a:off x="140482" y="-67868"/>
            <a:ext cx="3641032" cy="1050136"/>
          </a:xfrm>
          <a:prstGeom prst="rect">
            <a:avLst/>
          </a:prstGeom>
        </p:spPr>
      </p:pic>
      <p:pic>
        <p:nvPicPr>
          <p:cNvPr id="18" name="Picture 17">
            <a:extLst>
              <a:ext uri="{FF2B5EF4-FFF2-40B4-BE49-F238E27FC236}">
                <a16:creationId xmlns:a16="http://schemas.microsoft.com/office/drawing/2014/main" id="{F56982CF-4231-3B21-2B69-33BFBB8CBA27}"/>
              </a:ext>
            </a:extLst>
          </p:cNvPr>
          <p:cNvPicPr>
            <a:picLocks noChangeAspect="1"/>
          </p:cNvPicPr>
          <p:nvPr/>
        </p:nvPicPr>
        <p:blipFill>
          <a:blip r:embed="rId3"/>
          <a:stretch>
            <a:fillRect/>
          </a:stretch>
        </p:blipFill>
        <p:spPr>
          <a:xfrm>
            <a:off x="10699026" y="-653"/>
            <a:ext cx="1349317" cy="802844"/>
          </a:xfrm>
          <a:prstGeom prst="rect">
            <a:avLst/>
          </a:prstGeom>
        </p:spPr>
      </p:pic>
      <p:sp>
        <p:nvSpPr>
          <p:cNvPr id="19" name="TextBox 18">
            <a:extLst>
              <a:ext uri="{FF2B5EF4-FFF2-40B4-BE49-F238E27FC236}">
                <a16:creationId xmlns:a16="http://schemas.microsoft.com/office/drawing/2014/main" id="{7FEB9CE8-0B95-1442-1D42-BE1E91592D57}"/>
              </a:ext>
            </a:extLst>
          </p:cNvPr>
          <p:cNvSpPr txBox="1"/>
          <p:nvPr/>
        </p:nvSpPr>
        <p:spPr>
          <a:xfrm>
            <a:off x="5505061" y="88315"/>
            <a:ext cx="4152124" cy="646331"/>
          </a:xfrm>
          <a:prstGeom prst="rect">
            <a:avLst/>
          </a:prstGeom>
          <a:noFill/>
        </p:spPr>
        <p:txBody>
          <a:bodyPr wrap="square" rtlCol="0">
            <a:spAutoFit/>
          </a:bodyPr>
          <a:lstStyle/>
          <a:p>
            <a:r>
              <a:rPr lang="en-US" dirty="0"/>
              <a:t>Ministry of Development, Public Works and Administration</a:t>
            </a:r>
            <a:endParaRPr lang="en-US" b="1" dirty="0"/>
          </a:p>
        </p:txBody>
      </p:sp>
      <p:pic>
        <p:nvPicPr>
          <p:cNvPr id="1026" name="Picture 2">
            <a:extLst>
              <a:ext uri="{FF2B5EF4-FFF2-40B4-BE49-F238E27FC236}">
                <a16:creationId xmlns:a16="http://schemas.microsoft.com/office/drawing/2014/main" id="{67F08490-87A3-F6F9-908E-B7776E63C2D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40308" y="37438"/>
            <a:ext cx="764753" cy="76475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C284627E-EEC9-3012-3468-2917BC9B92D4}"/>
              </a:ext>
            </a:extLst>
          </p:cNvPr>
          <p:cNvSpPr txBox="1"/>
          <p:nvPr/>
        </p:nvSpPr>
        <p:spPr>
          <a:xfrm>
            <a:off x="484815" y="2442091"/>
            <a:ext cx="11366873" cy="3139321"/>
          </a:xfrm>
          <a:prstGeom prst="rect">
            <a:avLst/>
          </a:prstGeom>
          <a:noFill/>
        </p:spPr>
        <p:txBody>
          <a:bodyPr wrap="square">
            <a:spAutoFit/>
          </a:bodyPr>
          <a:lstStyle/>
          <a:p>
            <a:pPr>
              <a:buNone/>
            </a:pPr>
            <a:r>
              <a:rPr lang="en-US" dirty="0"/>
              <a:t>In addition to the energy and environmental benefits, the following indirect non-energy benefits associated with the proposed measures are identified:</a:t>
            </a:r>
          </a:p>
          <a:p>
            <a:pPr>
              <a:buNone/>
            </a:pPr>
            <a:endParaRPr lang="en-US" dirty="0"/>
          </a:p>
          <a:p>
            <a:pPr>
              <a:buNone/>
            </a:pPr>
            <a:r>
              <a:rPr lang="en-US" dirty="0"/>
              <a:t>• Providing a healthy and clean indoor environment for over 930 students and over 50 teachers each year.</a:t>
            </a:r>
            <a:br>
              <a:rPr lang="en-US" dirty="0"/>
            </a:br>
            <a:r>
              <a:rPr lang="en-US" dirty="0"/>
              <a:t>• Increased attractiveness of the school, which becomes modern, well-maintained, with modern technical systems as well as innovative solutions accessible to building occupants.</a:t>
            </a:r>
            <a:br>
              <a:rPr lang="en-US" dirty="0"/>
            </a:br>
            <a:r>
              <a:rPr lang="en-US" dirty="0"/>
              <a:t>• Increased awareness, among children, parents and the whole community of Satu Mare, of the importance of thorough renovation of buildings and its positive impact.</a:t>
            </a:r>
            <a:br>
              <a:rPr lang="en-US" dirty="0"/>
            </a:br>
            <a:r>
              <a:rPr lang="en-US" dirty="0"/>
              <a:t>• Substantially increased indoor air quality.</a:t>
            </a:r>
            <a:br>
              <a:rPr lang="en-US" dirty="0"/>
            </a:br>
            <a:r>
              <a:rPr lang="en-US" dirty="0"/>
              <a:t>• Reduced maintenance costs in the long term by using sustainable materials and equipment, for which the City Hall will also ensure regular maintenance and servicing of technical systems.</a:t>
            </a:r>
          </a:p>
        </p:txBody>
      </p:sp>
    </p:spTree>
    <p:extLst>
      <p:ext uri="{BB962C8B-B14F-4D97-AF65-F5344CB8AC3E}">
        <p14:creationId xmlns:p14="http://schemas.microsoft.com/office/powerpoint/2010/main" val="12198537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009FA0-FD73-75F3-0721-26910E1DB0F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B308E78-4E30-DF45-B757-CAC1A7026472}"/>
              </a:ext>
            </a:extLst>
          </p:cNvPr>
          <p:cNvSpPr/>
          <p:nvPr/>
        </p:nvSpPr>
        <p:spPr>
          <a:xfrm>
            <a:off x="0" y="0"/>
            <a:ext cx="12188952" cy="6858000"/>
          </a:xfrm>
          <a:prstGeom prst="rect">
            <a:avLst/>
          </a:prstGeom>
          <a:solidFill>
            <a:srgbClr val="FAFA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EB4DCC3-D1AD-125D-09D6-0990F0E7521A}"/>
              </a:ext>
            </a:extLst>
          </p:cNvPr>
          <p:cNvSpPr/>
          <p:nvPr/>
        </p:nvSpPr>
        <p:spPr>
          <a:xfrm>
            <a:off x="0" y="822960"/>
            <a:ext cx="12188952" cy="640080"/>
          </a:xfrm>
          <a:prstGeom prst="rect">
            <a:avLst/>
          </a:prstGeom>
          <a:solidFill>
            <a:srgbClr val="E3061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a:extLst>
              <a:ext uri="{FF2B5EF4-FFF2-40B4-BE49-F238E27FC236}">
                <a16:creationId xmlns:a16="http://schemas.microsoft.com/office/drawing/2014/main" id="{26CC34FC-1CF9-7430-3DBB-53D336A7E6B5}"/>
              </a:ext>
            </a:extLst>
          </p:cNvPr>
          <p:cNvSpPr txBox="1"/>
          <p:nvPr/>
        </p:nvSpPr>
        <p:spPr>
          <a:xfrm>
            <a:off x="85543" y="1377833"/>
            <a:ext cx="11962800" cy="830997"/>
          </a:xfrm>
          <a:prstGeom prst="rect">
            <a:avLst/>
          </a:prstGeom>
          <a:noFill/>
        </p:spPr>
        <p:txBody>
          <a:bodyPr wrap="square">
            <a:spAutoFit/>
          </a:bodyPr>
          <a:lstStyle/>
          <a:p>
            <a:endParaRPr lang="en-US" sz="2000" b="1" dirty="0"/>
          </a:p>
          <a:p>
            <a:pPr algn="ctr"/>
            <a:r>
              <a:rPr lang="en-US" sz="2800" b="1" dirty="0"/>
              <a:t>Innovation</a:t>
            </a:r>
            <a:endParaRPr lang="ro-RO" dirty="0"/>
          </a:p>
        </p:txBody>
      </p:sp>
      <p:sp>
        <p:nvSpPr>
          <p:cNvPr id="8" name="TextBox 7">
            <a:extLst>
              <a:ext uri="{FF2B5EF4-FFF2-40B4-BE49-F238E27FC236}">
                <a16:creationId xmlns:a16="http://schemas.microsoft.com/office/drawing/2014/main" id="{DF001CBA-520C-5CA0-16EE-6C402BC816A6}"/>
              </a:ext>
            </a:extLst>
          </p:cNvPr>
          <p:cNvSpPr txBox="1"/>
          <p:nvPr/>
        </p:nvSpPr>
        <p:spPr>
          <a:xfrm>
            <a:off x="3874958" y="6035040"/>
            <a:ext cx="4439036" cy="369332"/>
          </a:xfrm>
          <a:prstGeom prst="rect">
            <a:avLst/>
          </a:prstGeom>
          <a:noFill/>
        </p:spPr>
        <p:txBody>
          <a:bodyPr wrap="none">
            <a:spAutoFit/>
          </a:bodyPr>
          <a:lstStyle/>
          <a:p>
            <a:pPr algn="ctr">
              <a:defRPr sz="900">
                <a:solidFill>
                  <a:srgbClr val="5A5A5A"/>
                </a:solidFill>
              </a:defRPr>
            </a:pPr>
            <a:r>
              <a:rPr dirty="0"/>
              <a:t>Supported by the Swiss contribution to reducing economic and social disparities in the EU. </a:t>
            </a:r>
            <a:endParaRPr lang="en-US" dirty="0"/>
          </a:p>
          <a:p>
            <a:pPr algn="ctr">
              <a:defRPr sz="900">
                <a:solidFill>
                  <a:srgbClr val="5A5A5A"/>
                </a:solidFill>
              </a:defRPr>
            </a:pPr>
            <a:r>
              <a:rPr dirty="0"/>
              <a:t>This material does not necessarily reflect the official position of Switzerland.</a:t>
            </a:r>
          </a:p>
        </p:txBody>
      </p:sp>
      <p:pic>
        <p:nvPicPr>
          <p:cNvPr id="10" name="Picture 9">
            <a:extLst>
              <a:ext uri="{FF2B5EF4-FFF2-40B4-BE49-F238E27FC236}">
                <a16:creationId xmlns:a16="http://schemas.microsoft.com/office/drawing/2014/main" id="{BF2C70A0-C606-CFB1-406E-C84540A25A9D}"/>
              </a:ext>
            </a:extLst>
          </p:cNvPr>
          <p:cNvPicPr>
            <a:picLocks noChangeAspect="1"/>
          </p:cNvPicPr>
          <p:nvPr/>
        </p:nvPicPr>
        <p:blipFill>
          <a:blip r:embed="rId2"/>
          <a:stretch>
            <a:fillRect/>
          </a:stretch>
        </p:blipFill>
        <p:spPr>
          <a:xfrm>
            <a:off x="140482" y="-67868"/>
            <a:ext cx="3641032" cy="1050136"/>
          </a:xfrm>
          <a:prstGeom prst="rect">
            <a:avLst/>
          </a:prstGeom>
        </p:spPr>
      </p:pic>
      <p:pic>
        <p:nvPicPr>
          <p:cNvPr id="18" name="Picture 17">
            <a:extLst>
              <a:ext uri="{FF2B5EF4-FFF2-40B4-BE49-F238E27FC236}">
                <a16:creationId xmlns:a16="http://schemas.microsoft.com/office/drawing/2014/main" id="{AAC84D42-B943-73E0-B090-35B8E7F9ED3C}"/>
              </a:ext>
            </a:extLst>
          </p:cNvPr>
          <p:cNvPicPr>
            <a:picLocks noChangeAspect="1"/>
          </p:cNvPicPr>
          <p:nvPr/>
        </p:nvPicPr>
        <p:blipFill>
          <a:blip r:embed="rId3"/>
          <a:stretch>
            <a:fillRect/>
          </a:stretch>
        </p:blipFill>
        <p:spPr>
          <a:xfrm>
            <a:off x="10699026" y="-653"/>
            <a:ext cx="1349317" cy="802844"/>
          </a:xfrm>
          <a:prstGeom prst="rect">
            <a:avLst/>
          </a:prstGeom>
        </p:spPr>
      </p:pic>
      <p:sp>
        <p:nvSpPr>
          <p:cNvPr id="19" name="TextBox 18">
            <a:extLst>
              <a:ext uri="{FF2B5EF4-FFF2-40B4-BE49-F238E27FC236}">
                <a16:creationId xmlns:a16="http://schemas.microsoft.com/office/drawing/2014/main" id="{F213EB2B-5637-5B17-455B-B16F212E22D7}"/>
              </a:ext>
            </a:extLst>
          </p:cNvPr>
          <p:cNvSpPr txBox="1"/>
          <p:nvPr/>
        </p:nvSpPr>
        <p:spPr>
          <a:xfrm>
            <a:off x="5505061" y="88315"/>
            <a:ext cx="4152124" cy="646331"/>
          </a:xfrm>
          <a:prstGeom prst="rect">
            <a:avLst/>
          </a:prstGeom>
          <a:noFill/>
        </p:spPr>
        <p:txBody>
          <a:bodyPr wrap="square" rtlCol="0">
            <a:spAutoFit/>
          </a:bodyPr>
          <a:lstStyle/>
          <a:p>
            <a:r>
              <a:rPr lang="en-US" dirty="0"/>
              <a:t>Ministry of Development, Public Works and Administration</a:t>
            </a:r>
            <a:endParaRPr lang="en-US" b="1" dirty="0"/>
          </a:p>
        </p:txBody>
      </p:sp>
      <p:pic>
        <p:nvPicPr>
          <p:cNvPr id="1026" name="Picture 2">
            <a:extLst>
              <a:ext uri="{FF2B5EF4-FFF2-40B4-BE49-F238E27FC236}">
                <a16:creationId xmlns:a16="http://schemas.microsoft.com/office/drawing/2014/main" id="{FDFEA6F9-16A2-16CD-8187-4478612C6B9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40308" y="37438"/>
            <a:ext cx="764753" cy="764753"/>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BEEAAA92-6906-2E41-CD6C-8F120D282846}"/>
              </a:ext>
            </a:extLst>
          </p:cNvPr>
          <p:cNvSpPr txBox="1"/>
          <p:nvPr/>
        </p:nvSpPr>
        <p:spPr>
          <a:xfrm>
            <a:off x="355940" y="2208830"/>
            <a:ext cx="11575648" cy="3970318"/>
          </a:xfrm>
          <a:prstGeom prst="rect">
            <a:avLst/>
          </a:prstGeom>
          <a:noFill/>
        </p:spPr>
        <p:txBody>
          <a:bodyPr wrap="square">
            <a:spAutoFit/>
          </a:bodyPr>
          <a:lstStyle/>
          <a:p>
            <a:pPr algn="just">
              <a:buNone/>
            </a:pPr>
            <a:r>
              <a:rPr lang="en-US" dirty="0"/>
              <a:t>To introduce an element of innovation to the project, the following solutions are proposed:</a:t>
            </a:r>
          </a:p>
          <a:p>
            <a:pPr algn="just">
              <a:buNone/>
            </a:pPr>
            <a:endParaRPr lang="en-US" dirty="0"/>
          </a:p>
          <a:p>
            <a:pPr algn="just">
              <a:buNone/>
            </a:pPr>
            <a:r>
              <a:rPr lang="en-US" dirty="0" err="1"/>
              <a:t>Realisation</a:t>
            </a:r>
            <a:r>
              <a:rPr lang="en-US" dirty="0"/>
              <a:t> of a kinetic platform located in the area of the main access to the premises, which will convert the kinetic energy generated by the footsteps of users (students, teachers) into electricity. This platform will power local lighting systems and digital panels, demonstrating the principles of sustainability and energy conversion in an accessible and interactive way. The solution supports the school's educational objectives by providing a concrete example of the application of green technology in everyday life, an objective that has already been tackled for many years in schools in Satu Mare, and which will now be able to be exemplified in concrete terms.</a:t>
            </a:r>
          </a:p>
          <a:p>
            <a:pPr algn="just">
              <a:buNone/>
            </a:pPr>
            <a:endParaRPr lang="en-US" dirty="0"/>
          </a:p>
          <a:p>
            <a:pPr algn="just">
              <a:buNone/>
            </a:pPr>
            <a:r>
              <a:rPr lang="en-US" dirty="0"/>
              <a:t>The installation of sound-generating kinetic tiles on the staircases of the school building, which will generate both electrical energy and piano-like acoustic sounds with each step. Each stair will correspond to a distinct musical note, transforming students’ movement through the building into a multisensory experience where motion generates both energy and sound. This system encourages students’ curiosity and creativity, integrating elements of music, physics, engineering, and design in a playful and educational manner.</a:t>
            </a:r>
          </a:p>
        </p:txBody>
      </p:sp>
    </p:spTree>
    <p:extLst>
      <p:ext uri="{BB962C8B-B14F-4D97-AF65-F5344CB8AC3E}">
        <p14:creationId xmlns:p14="http://schemas.microsoft.com/office/powerpoint/2010/main" val="7442254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5E48B7-691B-AA6F-61FE-404D5CF047CD}"/>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BA0878E2-1EB2-C87F-745D-2F358BE3E6ED}"/>
              </a:ext>
            </a:extLst>
          </p:cNvPr>
          <p:cNvSpPr/>
          <p:nvPr/>
        </p:nvSpPr>
        <p:spPr>
          <a:xfrm>
            <a:off x="0" y="0"/>
            <a:ext cx="12188952" cy="6858000"/>
          </a:xfrm>
          <a:prstGeom prst="rect">
            <a:avLst/>
          </a:prstGeom>
          <a:solidFill>
            <a:srgbClr val="FAFA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65DA266A-2EE4-AEAB-26CC-54E90046FE77}"/>
              </a:ext>
            </a:extLst>
          </p:cNvPr>
          <p:cNvSpPr/>
          <p:nvPr/>
        </p:nvSpPr>
        <p:spPr>
          <a:xfrm>
            <a:off x="0" y="822960"/>
            <a:ext cx="12188952" cy="640080"/>
          </a:xfrm>
          <a:prstGeom prst="rect">
            <a:avLst/>
          </a:prstGeom>
          <a:solidFill>
            <a:srgbClr val="E3061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a:extLst>
              <a:ext uri="{FF2B5EF4-FFF2-40B4-BE49-F238E27FC236}">
                <a16:creationId xmlns:a16="http://schemas.microsoft.com/office/drawing/2014/main" id="{21CF8729-5792-8AEA-A63A-92E52631EAE6}"/>
              </a:ext>
            </a:extLst>
          </p:cNvPr>
          <p:cNvSpPr txBox="1"/>
          <p:nvPr/>
        </p:nvSpPr>
        <p:spPr>
          <a:xfrm>
            <a:off x="85543" y="1377833"/>
            <a:ext cx="11962800" cy="830997"/>
          </a:xfrm>
          <a:prstGeom prst="rect">
            <a:avLst/>
          </a:prstGeom>
          <a:noFill/>
        </p:spPr>
        <p:txBody>
          <a:bodyPr wrap="square">
            <a:spAutoFit/>
          </a:bodyPr>
          <a:lstStyle/>
          <a:p>
            <a:endParaRPr lang="en-US" sz="2000" b="1" dirty="0"/>
          </a:p>
          <a:p>
            <a:pPr algn="ctr"/>
            <a:r>
              <a:rPr lang="en-US" sz="2800" b="1" dirty="0"/>
              <a:t>Innovation</a:t>
            </a:r>
            <a:endParaRPr lang="ro-RO" dirty="0"/>
          </a:p>
        </p:txBody>
      </p:sp>
      <p:sp>
        <p:nvSpPr>
          <p:cNvPr id="8" name="TextBox 7">
            <a:extLst>
              <a:ext uri="{FF2B5EF4-FFF2-40B4-BE49-F238E27FC236}">
                <a16:creationId xmlns:a16="http://schemas.microsoft.com/office/drawing/2014/main" id="{FF6BA9C0-6BEF-22CD-9D55-F07F5AB27248}"/>
              </a:ext>
            </a:extLst>
          </p:cNvPr>
          <p:cNvSpPr txBox="1"/>
          <p:nvPr/>
        </p:nvSpPr>
        <p:spPr>
          <a:xfrm>
            <a:off x="3874958" y="6035040"/>
            <a:ext cx="4439036" cy="369332"/>
          </a:xfrm>
          <a:prstGeom prst="rect">
            <a:avLst/>
          </a:prstGeom>
          <a:noFill/>
        </p:spPr>
        <p:txBody>
          <a:bodyPr wrap="none">
            <a:spAutoFit/>
          </a:bodyPr>
          <a:lstStyle/>
          <a:p>
            <a:pPr algn="ctr">
              <a:defRPr sz="900">
                <a:solidFill>
                  <a:srgbClr val="5A5A5A"/>
                </a:solidFill>
              </a:defRPr>
            </a:pPr>
            <a:r>
              <a:rPr dirty="0"/>
              <a:t>Supported by the Swiss contribution to reducing economic and social disparities in the EU. </a:t>
            </a:r>
            <a:endParaRPr lang="en-US" dirty="0"/>
          </a:p>
          <a:p>
            <a:pPr algn="ctr">
              <a:defRPr sz="900">
                <a:solidFill>
                  <a:srgbClr val="5A5A5A"/>
                </a:solidFill>
              </a:defRPr>
            </a:pPr>
            <a:r>
              <a:rPr dirty="0"/>
              <a:t>This material does not necessarily reflect the official position of Switzerland.</a:t>
            </a:r>
          </a:p>
        </p:txBody>
      </p:sp>
      <p:pic>
        <p:nvPicPr>
          <p:cNvPr id="10" name="Picture 9">
            <a:extLst>
              <a:ext uri="{FF2B5EF4-FFF2-40B4-BE49-F238E27FC236}">
                <a16:creationId xmlns:a16="http://schemas.microsoft.com/office/drawing/2014/main" id="{24CECB0E-562F-6031-AA27-F0A3AAD59B77}"/>
              </a:ext>
            </a:extLst>
          </p:cNvPr>
          <p:cNvPicPr>
            <a:picLocks noChangeAspect="1"/>
          </p:cNvPicPr>
          <p:nvPr/>
        </p:nvPicPr>
        <p:blipFill>
          <a:blip r:embed="rId2"/>
          <a:stretch>
            <a:fillRect/>
          </a:stretch>
        </p:blipFill>
        <p:spPr>
          <a:xfrm>
            <a:off x="140482" y="-67868"/>
            <a:ext cx="3641032" cy="1050136"/>
          </a:xfrm>
          <a:prstGeom prst="rect">
            <a:avLst/>
          </a:prstGeom>
        </p:spPr>
      </p:pic>
      <p:pic>
        <p:nvPicPr>
          <p:cNvPr id="18" name="Picture 17">
            <a:extLst>
              <a:ext uri="{FF2B5EF4-FFF2-40B4-BE49-F238E27FC236}">
                <a16:creationId xmlns:a16="http://schemas.microsoft.com/office/drawing/2014/main" id="{43E192DE-BEA8-2AC5-BA6B-484E7E4B21A8}"/>
              </a:ext>
            </a:extLst>
          </p:cNvPr>
          <p:cNvPicPr>
            <a:picLocks noChangeAspect="1"/>
          </p:cNvPicPr>
          <p:nvPr/>
        </p:nvPicPr>
        <p:blipFill>
          <a:blip r:embed="rId3"/>
          <a:stretch>
            <a:fillRect/>
          </a:stretch>
        </p:blipFill>
        <p:spPr>
          <a:xfrm>
            <a:off x="10699026" y="-653"/>
            <a:ext cx="1349317" cy="802844"/>
          </a:xfrm>
          <a:prstGeom prst="rect">
            <a:avLst/>
          </a:prstGeom>
        </p:spPr>
      </p:pic>
      <p:sp>
        <p:nvSpPr>
          <p:cNvPr id="19" name="TextBox 18">
            <a:extLst>
              <a:ext uri="{FF2B5EF4-FFF2-40B4-BE49-F238E27FC236}">
                <a16:creationId xmlns:a16="http://schemas.microsoft.com/office/drawing/2014/main" id="{46044CF3-2F3D-1AB5-BAD5-8E1479295B7C}"/>
              </a:ext>
            </a:extLst>
          </p:cNvPr>
          <p:cNvSpPr txBox="1"/>
          <p:nvPr/>
        </p:nvSpPr>
        <p:spPr>
          <a:xfrm>
            <a:off x="5505061" y="88315"/>
            <a:ext cx="4152124" cy="646331"/>
          </a:xfrm>
          <a:prstGeom prst="rect">
            <a:avLst/>
          </a:prstGeom>
          <a:noFill/>
        </p:spPr>
        <p:txBody>
          <a:bodyPr wrap="square" rtlCol="0">
            <a:spAutoFit/>
          </a:bodyPr>
          <a:lstStyle/>
          <a:p>
            <a:r>
              <a:rPr lang="en-US" dirty="0"/>
              <a:t>Ministry of Development, Public Works and Administration</a:t>
            </a:r>
            <a:endParaRPr lang="en-US" b="1" dirty="0"/>
          </a:p>
        </p:txBody>
      </p:sp>
      <p:pic>
        <p:nvPicPr>
          <p:cNvPr id="1026" name="Picture 2">
            <a:extLst>
              <a:ext uri="{FF2B5EF4-FFF2-40B4-BE49-F238E27FC236}">
                <a16:creationId xmlns:a16="http://schemas.microsoft.com/office/drawing/2014/main" id="{F5A29A3E-2EF3-51FD-D8E7-2C86865940C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40308" y="37438"/>
            <a:ext cx="764753" cy="76475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13DD9A28-62CA-72EF-F008-C37CDAC02222}"/>
              </a:ext>
            </a:extLst>
          </p:cNvPr>
          <p:cNvSpPr txBox="1"/>
          <p:nvPr/>
        </p:nvSpPr>
        <p:spPr>
          <a:xfrm>
            <a:off x="632100" y="2612508"/>
            <a:ext cx="11157446" cy="3139321"/>
          </a:xfrm>
          <a:prstGeom prst="rect">
            <a:avLst/>
          </a:prstGeom>
          <a:noFill/>
        </p:spPr>
        <p:txBody>
          <a:bodyPr wrap="square">
            <a:spAutoFit/>
          </a:bodyPr>
          <a:lstStyle/>
          <a:p>
            <a:pPr algn="just">
              <a:buNone/>
            </a:pPr>
            <a:r>
              <a:rPr lang="en-US" dirty="0"/>
              <a:t>The operation of the heat pumps included in the package of refurbishment interventions in anticipation of a cold or warm air front, together with energy storage, is also a smart strategy to </a:t>
            </a:r>
            <a:r>
              <a:rPr lang="en-US" dirty="0" err="1"/>
              <a:t>optimise</a:t>
            </a:r>
            <a:r>
              <a:rPr lang="en-US" dirty="0"/>
              <a:t> energy and ensure flexibility for the grid user, the High School, in a context where the increasing volume of renewables is putting pressure on the electricity grid.</a:t>
            </a:r>
          </a:p>
          <a:p>
            <a:pPr algn="just"/>
            <a:r>
              <a:rPr lang="en-US" dirty="0"/>
              <a:t>The proposed equipment, heat pumps, will connect online to weather maps to anticipate, calculate and produce 12 hours in advance the inertially storable energy needs in the building's indoor volume (the cheapest storage, requiring no investment) for the buildings to cope with a cold or warm air front without putting pressure on the grid, maximizing the use of energy from the buildings own photovoltaic source. (Ex: Produce excess thermal energy with storage during the day when it is warmer and use it at night).</a:t>
            </a:r>
          </a:p>
          <a:p>
            <a:pPr algn="just">
              <a:buNone/>
            </a:pPr>
            <a:endParaRPr lang="en-US" dirty="0"/>
          </a:p>
          <a:p>
            <a:pPr algn="just">
              <a:buNone/>
            </a:pPr>
            <a:endParaRPr lang="en-US" dirty="0"/>
          </a:p>
        </p:txBody>
      </p:sp>
    </p:spTree>
    <p:extLst>
      <p:ext uri="{BB962C8B-B14F-4D97-AF65-F5344CB8AC3E}">
        <p14:creationId xmlns:p14="http://schemas.microsoft.com/office/powerpoint/2010/main" val="9258190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DDB70D-6628-D101-EA90-B10D035F934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3D0631D8-A786-F173-A871-91CD1AAE9A7D}"/>
              </a:ext>
            </a:extLst>
          </p:cNvPr>
          <p:cNvSpPr/>
          <p:nvPr/>
        </p:nvSpPr>
        <p:spPr>
          <a:xfrm>
            <a:off x="0" y="0"/>
            <a:ext cx="12188952" cy="6858000"/>
          </a:xfrm>
          <a:prstGeom prst="rect">
            <a:avLst/>
          </a:prstGeom>
          <a:solidFill>
            <a:srgbClr val="FAFA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21DD6BC7-AC8B-E056-8329-EE26932479DA}"/>
              </a:ext>
            </a:extLst>
          </p:cNvPr>
          <p:cNvSpPr/>
          <p:nvPr/>
        </p:nvSpPr>
        <p:spPr>
          <a:xfrm>
            <a:off x="0" y="822960"/>
            <a:ext cx="12188952" cy="640080"/>
          </a:xfrm>
          <a:prstGeom prst="rect">
            <a:avLst/>
          </a:prstGeom>
          <a:solidFill>
            <a:srgbClr val="E3061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a:extLst>
              <a:ext uri="{FF2B5EF4-FFF2-40B4-BE49-F238E27FC236}">
                <a16:creationId xmlns:a16="http://schemas.microsoft.com/office/drawing/2014/main" id="{DEFCB2F5-6CA0-6F59-1288-8EC21A169D71}"/>
              </a:ext>
            </a:extLst>
          </p:cNvPr>
          <p:cNvSpPr txBox="1"/>
          <p:nvPr/>
        </p:nvSpPr>
        <p:spPr>
          <a:xfrm>
            <a:off x="85543" y="1377833"/>
            <a:ext cx="11962800" cy="830997"/>
          </a:xfrm>
          <a:prstGeom prst="rect">
            <a:avLst/>
          </a:prstGeom>
          <a:noFill/>
        </p:spPr>
        <p:txBody>
          <a:bodyPr wrap="square">
            <a:spAutoFit/>
          </a:bodyPr>
          <a:lstStyle/>
          <a:p>
            <a:endParaRPr lang="en-US" sz="2000" b="1" dirty="0"/>
          </a:p>
          <a:p>
            <a:pPr algn="ctr"/>
            <a:r>
              <a:rPr lang="en-US" sz="2800" b="1" dirty="0"/>
              <a:t>Innovation</a:t>
            </a:r>
            <a:endParaRPr lang="ro-RO" dirty="0"/>
          </a:p>
        </p:txBody>
      </p:sp>
      <p:sp>
        <p:nvSpPr>
          <p:cNvPr id="8" name="TextBox 7">
            <a:extLst>
              <a:ext uri="{FF2B5EF4-FFF2-40B4-BE49-F238E27FC236}">
                <a16:creationId xmlns:a16="http://schemas.microsoft.com/office/drawing/2014/main" id="{AAC874E6-9DA4-ACEE-BCA1-58C8DAC8AF47}"/>
              </a:ext>
            </a:extLst>
          </p:cNvPr>
          <p:cNvSpPr txBox="1"/>
          <p:nvPr/>
        </p:nvSpPr>
        <p:spPr>
          <a:xfrm>
            <a:off x="3874958" y="6035040"/>
            <a:ext cx="4439036" cy="369332"/>
          </a:xfrm>
          <a:prstGeom prst="rect">
            <a:avLst/>
          </a:prstGeom>
          <a:noFill/>
        </p:spPr>
        <p:txBody>
          <a:bodyPr wrap="none">
            <a:spAutoFit/>
          </a:bodyPr>
          <a:lstStyle/>
          <a:p>
            <a:pPr algn="ctr">
              <a:defRPr sz="900">
                <a:solidFill>
                  <a:srgbClr val="5A5A5A"/>
                </a:solidFill>
              </a:defRPr>
            </a:pPr>
            <a:r>
              <a:rPr dirty="0"/>
              <a:t>Supported by the Swiss contribution to reducing economic and social disparities in the EU. </a:t>
            </a:r>
            <a:endParaRPr lang="en-US" dirty="0"/>
          </a:p>
          <a:p>
            <a:pPr algn="ctr">
              <a:defRPr sz="900">
                <a:solidFill>
                  <a:srgbClr val="5A5A5A"/>
                </a:solidFill>
              </a:defRPr>
            </a:pPr>
            <a:r>
              <a:rPr dirty="0"/>
              <a:t>This material does not necessarily reflect the official position of Switzerland.</a:t>
            </a:r>
          </a:p>
        </p:txBody>
      </p:sp>
      <p:pic>
        <p:nvPicPr>
          <p:cNvPr id="10" name="Picture 9">
            <a:extLst>
              <a:ext uri="{FF2B5EF4-FFF2-40B4-BE49-F238E27FC236}">
                <a16:creationId xmlns:a16="http://schemas.microsoft.com/office/drawing/2014/main" id="{DFDB3F9B-472F-D2E0-EEEC-0BBB66839625}"/>
              </a:ext>
            </a:extLst>
          </p:cNvPr>
          <p:cNvPicPr>
            <a:picLocks noChangeAspect="1"/>
          </p:cNvPicPr>
          <p:nvPr/>
        </p:nvPicPr>
        <p:blipFill>
          <a:blip r:embed="rId2"/>
          <a:stretch>
            <a:fillRect/>
          </a:stretch>
        </p:blipFill>
        <p:spPr>
          <a:xfrm>
            <a:off x="140482" y="-67868"/>
            <a:ext cx="3641032" cy="1050136"/>
          </a:xfrm>
          <a:prstGeom prst="rect">
            <a:avLst/>
          </a:prstGeom>
        </p:spPr>
      </p:pic>
      <p:pic>
        <p:nvPicPr>
          <p:cNvPr id="18" name="Picture 17">
            <a:extLst>
              <a:ext uri="{FF2B5EF4-FFF2-40B4-BE49-F238E27FC236}">
                <a16:creationId xmlns:a16="http://schemas.microsoft.com/office/drawing/2014/main" id="{2AF05D11-8841-75FB-9936-2A4BC9D7B85D}"/>
              </a:ext>
            </a:extLst>
          </p:cNvPr>
          <p:cNvPicPr>
            <a:picLocks noChangeAspect="1"/>
          </p:cNvPicPr>
          <p:nvPr/>
        </p:nvPicPr>
        <p:blipFill>
          <a:blip r:embed="rId3"/>
          <a:stretch>
            <a:fillRect/>
          </a:stretch>
        </p:blipFill>
        <p:spPr>
          <a:xfrm>
            <a:off x="10699026" y="-653"/>
            <a:ext cx="1349317" cy="802844"/>
          </a:xfrm>
          <a:prstGeom prst="rect">
            <a:avLst/>
          </a:prstGeom>
        </p:spPr>
      </p:pic>
      <p:sp>
        <p:nvSpPr>
          <p:cNvPr id="19" name="TextBox 18">
            <a:extLst>
              <a:ext uri="{FF2B5EF4-FFF2-40B4-BE49-F238E27FC236}">
                <a16:creationId xmlns:a16="http://schemas.microsoft.com/office/drawing/2014/main" id="{3E12B984-5C75-6F11-340A-19E667B6B4FE}"/>
              </a:ext>
            </a:extLst>
          </p:cNvPr>
          <p:cNvSpPr txBox="1"/>
          <p:nvPr/>
        </p:nvSpPr>
        <p:spPr>
          <a:xfrm>
            <a:off x="5505061" y="88315"/>
            <a:ext cx="4152124" cy="646331"/>
          </a:xfrm>
          <a:prstGeom prst="rect">
            <a:avLst/>
          </a:prstGeom>
          <a:noFill/>
        </p:spPr>
        <p:txBody>
          <a:bodyPr wrap="square" rtlCol="0">
            <a:spAutoFit/>
          </a:bodyPr>
          <a:lstStyle/>
          <a:p>
            <a:r>
              <a:rPr lang="en-US" dirty="0"/>
              <a:t>Ministry of Development, Public Works and Administration</a:t>
            </a:r>
            <a:endParaRPr lang="en-US" b="1" dirty="0"/>
          </a:p>
        </p:txBody>
      </p:sp>
      <p:pic>
        <p:nvPicPr>
          <p:cNvPr id="1026" name="Picture 2">
            <a:extLst>
              <a:ext uri="{FF2B5EF4-FFF2-40B4-BE49-F238E27FC236}">
                <a16:creationId xmlns:a16="http://schemas.microsoft.com/office/drawing/2014/main" id="{8F4D49F9-11E0-C168-A09F-5CE3A33229E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40308" y="37438"/>
            <a:ext cx="764753" cy="764753"/>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38C5DECA-0723-5CDD-1B81-942A729B40D8}"/>
              </a:ext>
            </a:extLst>
          </p:cNvPr>
          <p:cNvSpPr txBox="1"/>
          <p:nvPr/>
        </p:nvSpPr>
        <p:spPr>
          <a:xfrm>
            <a:off x="371740" y="2276698"/>
            <a:ext cx="11555807" cy="2308324"/>
          </a:xfrm>
          <a:prstGeom prst="rect">
            <a:avLst/>
          </a:prstGeom>
          <a:noFill/>
        </p:spPr>
        <p:txBody>
          <a:bodyPr wrap="square">
            <a:spAutoFit/>
          </a:bodyPr>
          <a:lstStyle/>
          <a:p>
            <a:pPr algn="just">
              <a:buNone/>
            </a:pPr>
            <a:endParaRPr lang="en-US" dirty="0"/>
          </a:p>
          <a:p>
            <a:pPr algn="just">
              <a:buNone/>
            </a:pPr>
            <a:r>
              <a:rPr lang="en-US" dirty="0"/>
              <a:t>In addition to these solutions, it is proposed to implement a Building Energy Management System (BEMS), which will enable the management of energy consumption on the part of users by monitoring consumption and integrating renewable energy production so that as much green energy as possible is utilized from its own sources. This will enable the data to be correlated with demand, supporting informed decisions on energy use. The system will help staff to become more aware of their own consumption patterns and, at the same time, educate children and the teaching and administrative staff on how their </a:t>
            </a:r>
            <a:r>
              <a:rPr lang="en-US" dirty="0" err="1"/>
              <a:t>behaviour</a:t>
            </a:r>
            <a:r>
              <a:rPr lang="en-US" dirty="0"/>
              <a:t> can influence the building's energy consumption, encouraging involvement and responsibility.</a:t>
            </a:r>
          </a:p>
        </p:txBody>
      </p:sp>
    </p:spTree>
    <p:extLst>
      <p:ext uri="{BB962C8B-B14F-4D97-AF65-F5344CB8AC3E}">
        <p14:creationId xmlns:p14="http://schemas.microsoft.com/office/powerpoint/2010/main" val="40592160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574918-6FDD-CA2A-B66D-1BF8E0E720BB}"/>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4193DCD5-7F52-26B7-E32B-9B10C78E8CE8}"/>
              </a:ext>
            </a:extLst>
          </p:cNvPr>
          <p:cNvSpPr/>
          <p:nvPr/>
        </p:nvSpPr>
        <p:spPr>
          <a:xfrm>
            <a:off x="0" y="0"/>
            <a:ext cx="12188952" cy="6858000"/>
          </a:xfrm>
          <a:prstGeom prst="rect">
            <a:avLst/>
          </a:prstGeom>
          <a:solidFill>
            <a:srgbClr val="FAFA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F583383A-7FAC-9B43-CA1E-B19C376DFE27}"/>
              </a:ext>
            </a:extLst>
          </p:cNvPr>
          <p:cNvSpPr/>
          <p:nvPr/>
        </p:nvSpPr>
        <p:spPr>
          <a:xfrm>
            <a:off x="0" y="822960"/>
            <a:ext cx="12188952" cy="640080"/>
          </a:xfrm>
          <a:prstGeom prst="rect">
            <a:avLst/>
          </a:prstGeom>
          <a:solidFill>
            <a:srgbClr val="E3061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a:extLst>
              <a:ext uri="{FF2B5EF4-FFF2-40B4-BE49-F238E27FC236}">
                <a16:creationId xmlns:a16="http://schemas.microsoft.com/office/drawing/2014/main" id="{318DBE9E-6B0D-797C-A2A0-748790A5C5FB}"/>
              </a:ext>
            </a:extLst>
          </p:cNvPr>
          <p:cNvSpPr txBox="1"/>
          <p:nvPr/>
        </p:nvSpPr>
        <p:spPr>
          <a:xfrm>
            <a:off x="85543" y="2855934"/>
            <a:ext cx="11962800" cy="830997"/>
          </a:xfrm>
          <a:prstGeom prst="rect">
            <a:avLst/>
          </a:prstGeom>
          <a:noFill/>
        </p:spPr>
        <p:txBody>
          <a:bodyPr wrap="square">
            <a:spAutoFit/>
          </a:bodyPr>
          <a:lstStyle/>
          <a:p>
            <a:endParaRPr lang="en-US" sz="2000" b="1" dirty="0"/>
          </a:p>
          <a:p>
            <a:pPr algn="ctr"/>
            <a:r>
              <a:rPr lang="en-US" sz="2800" b="1" dirty="0"/>
              <a:t>THANK YOU FOR YOUR ATTENTION!</a:t>
            </a:r>
            <a:endParaRPr lang="ro-RO" dirty="0"/>
          </a:p>
        </p:txBody>
      </p:sp>
      <p:sp>
        <p:nvSpPr>
          <p:cNvPr id="8" name="TextBox 7">
            <a:extLst>
              <a:ext uri="{FF2B5EF4-FFF2-40B4-BE49-F238E27FC236}">
                <a16:creationId xmlns:a16="http://schemas.microsoft.com/office/drawing/2014/main" id="{23BFF496-BFAB-9805-351F-255595D4B307}"/>
              </a:ext>
            </a:extLst>
          </p:cNvPr>
          <p:cNvSpPr txBox="1"/>
          <p:nvPr/>
        </p:nvSpPr>
        <p:spPr>
          <a:xfrm>
            <a:off x="3874958" y="6035040"/>
            <a:ext cx="4439036" cy="369332"/>
          </a:xfrm>
          <a:prstGeom prst="rect">
            <a:avLst/>
          </a:prstGeom>
          <a:noFill/>
        </p:spPr>
        <p:txBody>
          <a:bodyPr wrap="none">
            <a:spAutoFit/>
          </a:bodyPr>
          <a:lstStyle/>
          <a:p>
            <a:pPr algn="ctr">
              <a:defRPr sz="900">
                <a:solidFill>
                  <a:srgbClr val="5A5A5A"/>
                </a:solidFill>
              </a:defRPr>
            </a:pPr>
            <a:r>
              <a:rPr dirty="0"/>
              <a:t>Supported by the Swiss contribution to reducing economic and social disparities in the EU. </a:t>
            </a:r>
            <a:endParaRPr lang="en-US" dirty="0"/>
          </a:p>
          <a:p>
            <a:pPr algn="ctr">
              <a:defRPr sz="900">
                <a:solidFill>
                  <a:srgbClr val="5A5A5A"/>
                </a:solidFill>
              </a:defRPr>
            </a:pPr>
            <a:r>
              <a:rPr dirty="0"/>
              <a:t>This material does not necessarily reflect the official position of Switzerland.</a:t>
            </a:r>
          </a:p>
        </p:txBody>
      </p:sp>
      <p:pic>
        <p:nvPicPr>
          <p:cNvPr id="10" name="Picture 9">
            <a:extLst>
              <a:ext uri="{FF2B5EF4-FFF2-40B4-BE49-F238E27FC236}">
                <a16:creationId xmlns:a16="http://schemas.microsoft.com/office/drawing/2014/main" id="{9BAFE233-ED11-0A76-B846-1BF944CB0AB8}"/>
              </a:ext>
            </a:extLst>
          </p:cNvPr>
          <p:cNvPicPr>
            <a:picLocks noChangeAspect="1"/>
          </p:cNvPicPr>
          <p:nvPr/>
        </p:nvPicPr>
        <p:blipFill>
          <a:blip r:embed="rId2"/>
          <a:stretch>
            <a:fillRect/>
          </a:stretch>
        </p:blipFill>
        <p:spPr>
          <a:xfrm>
            <a:off x="140482" y="-67868"/>
            <a:ext cx="3641032" cy="1050136"/>
          </a:xfrm>
          <a:prstGeom prst="rect">
            <a:avLst/>
          </a:prstGeom>
        </p:spPr>
      </p:pic>
      <p:pic>
        <p:nvPicPr>
          <p:cNvPr id="18" name="Picture 17">
            <a:extLst>
              <a:ext uri="{FF2B5EF4-FFF2-40B4-BE49-F238E27FC236}">
                <a16:creationId xmlns:a16="http://schemas.microsoft.com/office/drawing/2014/main" id="{C495EEA9-4543-5B32-6649-5902466FD5D1}"/>
              </a:ext>
            </a:extLst>
          </p:cNvPr>
          <p:cNvPicPr>
            <a:picLocks noChangeAspect="1"/>
          </p:cNvPicPr>
          <p:nvPr/>
        </p:nvPicPr>
        <p:blipFill>
          <a:blip r:embed="rId3"/>
          <a:stretch>
            <a:fillRect/>
          </a:stretch>
        </p:blipFill>
        <p:spPr>
          <a:xfrm>
            <a:off x="10699026" y="-653"/>
            <a:ext cx="1349317" cy="802844"/>
          </a:xfrm>
          <a:prstGeom prst="rect">
            <a:avLst/>
          </a:prstGeom>
        </p:spPr>
      </p:pic>
      <p:sp>
        <p:nvSpPr>
          <p:cNvPr id="19" name="TextBox 18">
            <a:extLst>
              <a:ext uri="{FF2B5EF4-FFF2-40B4-BE49-F238E27FC236}">
                <a16:creationId xmlns:a16="http://schemas.microsoft.com/office/drawing/2014/main" id="{744A3324-F351-BD5E-1746-B9EF15A627FB}"/>
              </a:ext>
            </a:extLst>
          </p:cNvPr>
          <p:cNvSpPr txBox="1"/>
          <p:nvPr/>
        </p:nvSpPr>
        <p:spPr>
          <a:xfrm>
            <a:off x="5505061" y="88315"/>
            <a:ext cx="4152124" cy="646331"/>
          </a:xfrm>
          <a:prstGeom prst="rect">
            <a:avLst/>
          </a:prstGeom>
          <a:noFill/>
        </p:spPr>
        <p:txBody>
          <a:bodyPr wrap="square" rtlCol="0">
            <a:spAutoFit/>
          </a:bodyPr>
          <a:lstStyle/>
          <a:p>
            <a:r>
              <a:rPr lang="en-US" dirty="0"/>
              <a:t>Ministry of Development, Public Works and Administration</a:t>
            </a:r>
            <a:endParaRPr lang="en-US" b="1" dirty="0"/>
          </a:p>
        </p:txBody>
      </p:sp>
      <p:pic>
        <p:nvPicPr>
          <p:cNvPr id="1026" name="Picture 2">
            <a:extLst>
              <a:ext uri="{FF2B5EF4-FFF2-40B4-BE49-F238E27FC236}">
                <a16:creationId xmlns:a16="http://schemas.microsoft.com/office/drawing/2014/main" id="{AAB5A0B2-5462-7C8A-88E8-DCFA1E31A37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40308" y="37438"/>
            <a:ext cx="764753" cy="7647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69192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919BDE-CD1E-D56D-EF42-F93A5FA3DA6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C9011846-B609-CB76-FCF6-E7DE0F786408}"/>
              </a:ext>
            </a:extLst>
          </p:cNvPr>
          <p:cNvSpPr/>
          <p:nvPr/>
        </p:nvSpPr>
        <p:spPr>
          <a:xfrm>
            <a:off x="0" y="822960"/>
            <a:ext cx="12188952" cy="640080"/>
          </a:xfrm>
          <a:prstGeom prst="rect">
            <a:avLst/>
          </a:prstGeom>
          <a:solidFill>
            <a:srgbClr val="E3061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a:extLst>
              <a:ext uri="{FF2B5EF4-FFF2-40B4-BE49-F238E27FC236}">
                <a16:creationId xmlns:a16="http://schemas.microsoft.com/office/drawing/2014/main" id="{A75BC45E-3F20-DA91-6DB3-B8A4A411CDEA}"/>
              </a:ext>
            </a:extLst>
          </p:cNvPr>
          <p:cNvSpPr txBox="1"/>
          <p:nvPr/>
        </p:nvSpPr>
        <p:spPr>
          <a:xfrm>
            <a:off x="397648" y="1219790"/>
            <a:ext cx="11962800" cy="1292662"/>
          </a:xfrm>
          <a:prstGeom prst="rect">
            <a:avLst/>
          </a:prstGeom>
          <a:noFill/>
        </p:spPr>
        <p:txBody>
          <a:bodyPr wrap="square">
            <a:spAutoFit/>
          </a:bodyPr>
          <a:lstStyle/>
          <a:p>
            <a:endParaRPr lang="en-US" sz="2000" b="1" dirty="0"/>
          </a:p>
          <a:p>
            <a:endParaRPr lang="en-US" sz="2000" b="1" dirty="0"/>
          </a:p>
          <a:p>
            <a:r>
              <a:rPr lang="en-US" sz="2000" b="1" dirty="0"/>
              <a:t>TRANSFORMATION OF “JOHANN ETTINGER” GERMAN THEORETICAL HIGH SCHOOL INTO AN NZEB BUILDING</a:t>
            </a:r>
            <a:endParaRPr lang="ro-RO" sz="1200" dirty="0"/>
          </a:p>
          <a:p>
            <a:endParaRPr lang="ro-RO" dirty="0"/>
          </a:p>
        </p:txBody>
      </p:sp>
      <p:sp>
        <p:nvSpPr>
          <p:cNvPr id="8" name="TextBox 7">
            <a:extLst>
              <a:ext uri="{FF2B5EF4-FFF2-40B4-BE49-F238E27FC236}">
                <a16:creationId xmlns:a16="http://schemas.microsoft.com/office/drawing/2014/main" id="{47481225-6E73-8F9F-71B6-D8DCEBE31938}"/>
              </a:ext>
            </a:extLst>
          </p:cNvPr>
          <p:cNvSpPr txBox="1"/>
          <p:nvPr/>
        </p:nvSpPr>
        <p:spPr>
          <a:xfrm>
            <a:off x="3874958" y="6035040"/>
            <a:ext cx="4439036" cy="369332"/>
          </a:xfrm>
          <a:prstGeom prst="rect">
            <a:avLst/>
          </a:prstGeom>
          <a:noFill/>
        </p:spPr>
        <p:txBody>
          <a:bodyPr wrap="none">
            <a:spAutoFit/>
          </a:bodyPr>
          <a:lstStyle/>
          <a:p>
            <a:pPr algn="ctr">
              <a:defRPr sz="900">
                <a:solidFill>
                  <a:srgbClr val="5A5A5A"/>
                </a:solidFill>
              </a:defRPr>
            </a:pPr>
            <a:r>
              <a:rPr dirty="0"/>
              <a:t>Supported by the Swiss contribution to reducing economic and social disparities in the EU. </a:t>
            </a:r>
            <a:endParaRPr lang="en-US" dirty="0"/>
          </a:p>
          <a:p>
            <a:pPr algn="ctr">
              <a:defRPr sz="900">
                <a:solidFill>
                  <a:srgbClr val="5A5A5A"/>
                </a:solidFill>
              </a:defRPr>
            </a:pPr>
            <a:r>
              <a:rPr dirty="0"/>
              <a:t>This material does not necessarily reflect the official position of Switzerland.</a:t>
            </a:r>
          </a:p>
        </p:txBody>
      </p:sp>
      <p:pic>
        <p:nvPicPr>
          <p:cNvPr id="10" name="Picture 9">
            <a:extLst>
              <a:ext uri="{FF2B5EF4-FFF2-40B4-BE49-F238E27FC236}">
                <a16:creationId xmlns:a16="http://schemas.microsoft.com/office/drawing/2014/main" id="{5661A2C5-F756-65FB-EEFC-57EC812D701F}"/>
              </a:ext>
            </a:extLst>
          </p:cNvPr>
          <p:cNvPicPr>
            <a:picLocks noChangeAspect="1"/>
          </p:cNvPicPr>
          <p:nvPr/>
        </p:nvPicPr>
        <p:blipFill>
          <a:blip r:embed="rId2"/>
          <a:stretch>
            <a:fillRect/>
          </a:stretch>
        </p:blipFill>
        <p:spPr>
          <a:xfrm>
            <a:off x="140482" y="-67868"/>
            <a:ext cx="3641032" cy="1050136"/>
          </a:xfrm>
          <a:prstGeom prst="rect">
            <a:avLst/>
          </a:prstGeom>
        </p:spPr>
      </p:pic>
      <p:pic>
        <p:nvPicPr>
          <p:cNvPr id="18" name="Picture 17">
            <a:extLst>
              <a:ext uri="{FF2B5EF4-FFF2-40B4-BE49-F238E27FC236}">
                <a16:creationId xmlns:a16="http://schemas.microsoft.com/office/drawing/2014/main" id="{DCF5A130-F397-630D-0DFD-0EB5C5C8EF33}"/>
              </a:ext>
            </a:extLst>
          </p:cNvPr>
          <p:cNvPicPr>
            <a:picLocks noChangeAspect="1"/>
          </p:cNvPicPr>
          <p:nvPr/>
        </p:nvPicPr>
        <p:blipFill>
          <a:blip r:embed="rId3"/>
          <a:stretch>
            <a:fillRect/>
          </a:stretch>
        </p:blipFill>
        <p:spPr>
          <a:xfrm>
            <a:off x="10699026" y="-653"/>
            <a:ext cx="1349317" cy="802844"/>
          </a:xfrm>
          <a:prstGeom prst="rect">
            <a:avLst/>
          </a:prstGeom>
        </p:spPr>
      </p:pic>
      <p:sp>
        <p:nvSpPr>
          <p:cNvPr id="19" name="TextBox 18">
            <a:extLst>
              <a:ext uri="{FF2B5EF4-FFF2-40B4-BE49-F238E27FC236}">
                <a16:creationId xmlns:a16="http://schemas.microsoft.com/office/drawing/2014/main" id="{F985F2E2-5109-A408-5653-E38CE532AEDA}"/>
              </a:ext>
            </a:extLst>
          </p:cNvPr>
          <p:cNvSpPr txBox="1"/>
          <p:nvPr/>
        </p:nvSpPr>
        <p:spPr>
          <a:xfrm>
            <a:off x="5505061" y="88315"/>
            <a:ext cx="4152124" cy="646331"/>
          </a:xfrm>
          <a:prstGeom prst="rect">
            <a:avLst/>
          </a:prstGeom>
          <a:noFill/>
        </p:spPr>
        <p:txBody>
          <a:bodyPr wrap="square" rtlCol="0">
            <a:spAutoFit/>
          </a:bodyPr>
          <a:lstStyle/>
          <a:p>
            <a:r>
              <a:rPr lang="en-US" dirty="0"/>
              <a:t>Ministry of Development, Public Works and Administration</a:t>
            </a:r>
            <a:endParaRPr lang="en-US" b="1" dirty="0"/>
          </a:p>
        </p:txBody>
      </p:sp>
      <p:pic>
        <p:nvPicPr>
          <p:cNvPr id="1026" name="Picture 2">
            <a:extLst>
              <a:ext uri="{FF2B5EF4-FFF2-40B4-BE49-F238E27FC236}">
                <a16:creationId xmlns:a16="http://schemas.microsoft.com/office/drawing/2014/main" id="{115A7A88-75F8-1BC4-4BCA-87C8AE13430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40308" y="37438"/>
            <a:ext cx="764753" cy="76475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a:extLst>
              <a:ext uri="{FF2B5EF4-FFF2-40B4-BE49-F238E27FC236}">
                <a16:creationId xmlns:a16="http://schemas.microsoft.com/office/drawing/2014/main" id="{2CBC6C04-ED9E-2F58-F6DA-5C681BCB51BC}"/>
              </a:ext>
            </a:extLst>
          </p:cNvPr>
          <p:cNvGraphicFramePr>
            <a:graphicFrameLocks noGrp="1"/>
          </p:cNvGraphicFramePr>
          <p:nvPr>
            <p:extLst>
              <p:ext uri="{D42A27DB-BD31-4B8C-83A1-F6EECF244321}">
                <p14:modId xmlns:p14="http://schemas.microsoft.com/office/powerpoint/2010/main" val="322670160"/>
              </p:ext>
            </p:extLst>
          </p:nvPr>
        </p:nvGraphicFramePr>
        <p:xfrm>
          <a:off x="2419920" y="2489989"/>
          <a:ext cx="8229600" cy="1828800"/>
        </p:xfrm>
        <a:graphic>
          <a:graphicData uri="http://schemas.openxmlformats.org/drawingml/2006/table">
            <a:tbl>
              <a:tblPr/>
              <a:tblGrid>
                <a:gridCol w="2057400">
                  <a:extLst>
                    <a:ext uri="{9D8B030D-6E8A-4147-A177-3AD203B41FA5}">
                      <a16:colId xmlns:a16="http://schemas.microsoft.com/office/drawing/2014/main" val="186975025"/>
                    </a:ext>
                  </a:extLst>
                </a:gridCol>
                <a:gridCol w="2057400">
                  <a:extLst>
                    <a:ext uri="{9D8B030D-6E8A-4147-A177-3AD203B41FA5}">
                      <a16:colId xmlns:a16="http://schemas.microsoft.com/office/drawing/2014/main" val="1553302020"/>
                    </a:ext>
                  </a:extLst>
                </a:gridCol>
                <a:gridCol w="2057400">
                  <a:extLst>
                    <a:ext uri="{9D8B030D-6E8A-4147-A177-3AD203B41FA5}">
                      <a16:colId xmlns:a16="http://schemas.microsoft.com/office/drawing/2014/main" val="3969431393"/>
                    </a:ext>
                  </a:extLst>
                </a:gridCol>
                <a:gridCol w="2057400">
                  <a:extLst>
                    <a:ext uri="{9D8B030D-6E8A-4147-A177-3AD203B41FA5}">
                      <a16:colId xmlns:a16="http://schemas.microsoft.com/office/drawing/2014/main" val="3094236981"/>
                    </a:ext>
                  </a:extLst>
                </a:gridCol>
              </a:tblGrid>
              <a:tr h="0">
                <a:tc>
                  <a:txBody>
                    <a:bodyPr/>
                    <a:lstStyle/>
                    <a:p>
                      <a:pPr>
                        <a:buNone/>
                      </a:pPr>
                      <a:r>
                        <a:rPr lang="en-US" b="1" dirty="0"/>
                        <a:t>Program Operator</a:t>
                      </a:r>
                      <a:endParaRPr lang="en-US" dirty="0"/>
                    </a:p>
                  </a:txBody>
                  <a:tcPr anchor="ctr">
                    <a:lnL>
                      <a:noFill/>
                    </a:lnL>
                    <a:lnR>
                      <a:noFill/>
                    </a:lnR>
                    <a:lnT>
                      <a:noFill/>
                    </a:lnT>
                    <a:lnB>
                      <a:noFill/>
                    </a:lnB>
                    <a:noFill/>
                  </a:tcPr>
                </a:tc>
                <a:tc>
                  <a:txBody>
                    <a:bodyPr/>
                    <a:lstStyle/>
                    <a:p>
                      <a:pPr>
                        <a:buNone/>
                      </a:pPr>
                      <a:r>
                        <a:rPr lang="en-US" b="1" dirty="0"/>
                        <a:t>Beneficiary</a:t>
                      </a:r>
                      <a:endParaRPr lang="en-US" dirty="0"/>
                    </a:p>
                  </a:txBody>
                  <a:tcPr anchor="ctr">
                    <a:lnL>
                      <a:noFill/>
                    </a:lnL>
                    <a:lnR>
                      <a:noFill/>
                    </a:lnR>
                    <a:lnT>
                      <a:noFill/>
                    </a:lnT>
                    <a:lnB>
                      <a:noFill/>
                    </a:lnB>
                    <a:noFill/>
                  </a:tcPr>
                </a:tc>
                <a:tc>
                  <a:txBody>
                    <a:bodyPr/>
                    <a:lstStyle/>
                    <a:p>
                      <a:pPr>
                        <a:buNone/>
                      </a:pPr>
                      <a:r>
                        <a:rPr lang="en-US" b="1"/>
                        <a:t>Project Budget</a:t>
                      </a:r>
                      <a:endParaRPr lang="en-US"/>
                    </a:p>
                  </a:txBody>
                  <a:tcPr anchor="ctr">
                    <a:lnL>
                      <a:noFill/>
                    </a:lnL>
                    <a:lnR>
                      <a:noFill/>
                    </a:lnR>
                    <a:lnT>
                      <a:noFill/>
                    </a:lnT>
                    <a:lnB>
                      <a:noFill/>
                    </a:lnB>
                    <a:noFill/>
                  </a:tcPr>
                </a:tc>
                <a:tc>
                  <a:txBody>
                    <a:bodyPr/>
                    <a:lstStyle/>
                    <a:p>
                      <a:pPr>
                        <a:buNone/>
                      </a:pPr>
                      <a:r>
                        <a:rPr lang="en-US" b="1"/>
                        <a:t>Implementation Period</a:t>
                      </a:r>
                      <a:endParaRPr lang="en-US"/>
                    </a:p>
                  </a:txBody>
                  <a:tcPr anchor="ctr">
                    <a:lnL>
                      <a:noFill/>
                    </a:lnL>
                    <a:lnR>
                      <a:noFill/>
                    </a:lnR>
                    <a:lnT>
                      <a:noFill/>
                    </a:lnT>
                    <a:lnB>
                      <a:noFill/>
                    </a:lnB>
                    <a:noFill/>
                  </a:tcPr>
                </a:tc>
                <a:extLst>
                  <a:ext uri="{0D108BD9-81ED-4DB2-BD59-A6C34878D82A}">
                    <a16:rowId xmlns:a16="http://schemas.microsoft.com/office/drawing/2014/main" val="2833803343"/>
                  </a:ext>
                </a:extLst>
              </a:tr>
              <a:tr h="0">
                <a:tc>
                  <a:txBody>
                    <a:bodyPr/>
                    <a:lstStyle/>
                    <a:p>
                      <a:pPr>
                        <a:buNone/>
                      </a:pPr>
                      <a:r>
                        <a:rPr lang="en-US" dirty="0"/>
                        <a:t>Ministry of Development, Public Works and Administration</a:t>
                      </a:r>
                    </a:p>
                  </a:txBody>
                  <a:tcPr anchor="ctr">
                    <a:lnL>
                      <a:noFill/>
                    </a:lnL>
                    <a:lnR>
                      <a:noFill/>
                    </a:lnR>
                    <a:lnT>
                      <a:noFill/>
                    </a:lnT>
                    <a:lnB>
                      <a:noFill/>
                    </a:lnB>
                    <a:noFill/>
                  </a:tcPr>
                </a:tc>
                <a:tc>
                  <a:txBody>
                    <a:bodyPr/>
                    <a:lstStyle/>
                    <a:p>
                      <a:pPr>
                        <a:buNone/>
                      </a:pPr>
                      <a:r>
                        <a:rPr lang="en-US" dirty="0"/>
                        <a:t>Municipality of Satu Mare</a:t>
                      </a:r>
                    </a:p>
                  </a:txBody>
                  <a:tcPr anchor="ctr">
                    <a:lnL>
                      <a:noFill/>
                    </a:lnL>
                    <a:lnR>
                      <a:noFill/>
                    </a:lnR>
                    <a:lnT>
                      <a:noFill/>
                    </a:lnT>
                    <a:lnB>
                      <a:noFill/>
                    </a:lnB>
                    <a:noFill/>
                  </a:tcPr>
                </a:tc>
                <a:tc>
                  <a:txBody>
                    <a:bodyPr/>
                    <a:lstStyle/>
                    <a:p>
                      <a:pPr>
                        <a:buNone/>
                      </a:pPr>
                      <a:r>
                        <a:rPr lang="en-US"/>
                        <a:t>38,091,429.47 lei (7,107,405.58 CHF)</a:t>
                      </a:r>
                    </a:p>
                  </a:txBody>
                  <a:tcPr anchor="ctr">
                    <a:lnL>
                      <a:noFill/>
                    </a:lnL>
                    <a:lnR>
                      <a:noFill/>
                    </a:lnR>
                    <a:lnT>
                      <a:noFill/>
                    </a:lnT>
                    <a:lnB>
                      <a:noFill/>
                    </a:lnB>
                    <a:noFill/>
                  </a:tcPr>
                </a:tc>
                <a:tc>
                  <a:txBody>
                    <a:bodyPr/>
                    <a:lstStyle/>
                    <a:p>
                      <a:pPr>
                        <a:buNone/>
                      </a:pPr>
                      <a:r>
                        <a:rPr lang="en-US" dirty="0"/>
                        <a:t>03.10.2025 – 31.07.2029</a:t>
                      </a:r>
                    </a:p>
                  </a:txBody>
                  <a:tcPr anchor="ctr">
                    <a:lnL>
                      <a:noFill/>
                    </a:lnL>
                    <a:lnR>
                      <a:noFill/>
                    </a:lnR>
                    <a:lnT>
                      <a:noFill/>
                    </a:lnT>
                    <a:lnB>
                      <a:noFill/>
                    </a:lnB>
                    <a:noFill/>
                  </a:tcPr>
                </a:tc>
                <a:extLst>
                  <a:ext uri="{0D108BD9-81ED-4DB2-BD59-A6C34878D82A}">
                    <a16:rowId xmlns:a16="http://schemas.microsoft.com/office/drawing/2014/main" val="2788469180"/>
                  </a:ext>
                </a:extLst>
              </a:tr>
            </a:tbl>
          </a:graphicData>
        </a:graphic>
      </p:graphicFrame>
      <p:sp>
        <p:nvSpPr>
          <p:cNvPr id="9" name="TextBox 8">
            <a:extLst>
              <a:ext uri="{FF2B5EF4-FFF2-40B4-BE49-F238E27FC236}">
                <a16:creationId xmlns:a16="http://schemas.microsoft.com/office/drawing/2014/main" id="{99CA473A-1612-A9F5-D4FA-E0436465E6D2}"/>
              </a:ext>
            </a:extLst>
          </p:cNvPr>
          <p:cNvSpPr txBox="1"/>
          <p:nvPr/>
        </p:nvSpPr>
        <p:spPr>
          <a:xfrm>
            <a:off x="340430" y="4576750"/>
            <a:ext cx="11507963" cy="1200329"/>
          </a:xfrm>
          <a:prstGeom prst="rect">
            <a:avLst/>
          </a:prstGeom>
          <a:noFill/>
        </p:spPr>
        <p:txBody>
          <a:bodyPr wrap="square">
            <a:spAutoFit/>
          </a:bodyPr>
          <a:lstStyle/>
          <a:p>
            <a:pPr algn="ctr"/>
            <a:r>
              <a:rPr lang="en-US" dirty="0"/>
              <a:t>Within the framework of the “Energy Efficiency and Renewable Energy </a:t>
            </a:r>
            <a:r>
              <a:rPr lang="en-US" dirty="0" err="1"/>
              <a:t>Programme</a:t>
            </a:r>
            <a:r>
              <a:rPr lang="en-US" dirty="0"/>
              <a:t>”,</a:t>
            </a:r>
            <a:br>
              <a:rPr lang="en-US" dirty="0"/>
            </a:br>
            <a:r>
              <a:rPr lang="en-US" dirty="0"/>
              <a:t>Thematic Area: “Energy Efficiency and Renewable Energy”,</a:t>
            </a:r>
            <a:br>
              <a:rPr lang="en-US" dirty="0"/>
            </a:br>
            <a:r>
              <a:rPr lang="en-US" dirty="0"/>
              <a:t>under the Swiss–Romanian Cooperation </a:t>
            </a:r>
            <a:r>
              <a:rPr lang="en-US" dirty="0" err="1"/>
              <a:t>Programme</a:t>
            </a:r>
            <a:r>
              <a:rPr lang="en-US" dirty="0"/>
              <a:t> aimed at reducing economic and social disparities within the European Union.</a:t>
            </a:r>
          </a:p>
        </p:txBody>
      </p:sp>
    </p:spTree>
    <p:extLst>
      <p:ext uri="{BB962C8B-B14F-4D97-AF65-F5344CB8AC3E}">
        <p14:creationId xmlns:p14="http://schemas.microsoft.com/office/powerpoint/2010/main" val="21731614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854DD5-3C3C-CD4C-9C27-0575DEB07B4D}"/>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6B60F7F0-20C9-FFD3-21F6-AE522996EC63}"/>
              </a:ext>
            </a:extLst>
          </p:cNvPr>
          <p:cNvSpPr/>
          <p:nvPr/>
        </p:nvSpPr>
        <p:spPr>
          <a:xfrm>
            <a:off x="0" y="0"/>
            <a:ext cx="12188952" cy="6858000"/>
          </a:xfrm>
          <a:prstGeom prst="rect">
            <a:avLst/>
          </a:prstGeom>
          <a:solidFill>
            <a:srgbClr val="FAFA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ectangle 2">
            <a:extLst>
              <a:ext uri="{FF2B5EF4-FFF2-40B4-BE49-F238E27FC236}">
                <a16:creationId xmlns:a16="http://schemas.microsoft.com/office/drawing/2014/main" id="{4BA63D33-A43A-B065-ED78-6242B45C33F3}"/>
              </a:ext>
            </a:extLst>
          </p:cNvPr>
          <p:cNvSpPr/>
          <p:nvPr/>
        </p:nvSpPr>
        <p:spPr>
          <a:xfrm>
            <a:off x="0" y="822960"/>
            <a:ext cx="12188952" cy="640080"/>
          </a:xfrm>
          <a:prstGeom prst="rect">
            <a:avLst/>
          </a:prstGeom>
          <a:solidFill>
            <a:srgbClr val="E3061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a:extLst>
              <a:ext uri="{FF2B5EF4-FFF2-40B4-BE49-F238E27FC236}">
                <a16:creationId xmlns:a16="http://schemas.microsoft.com/office/drawing/2014/main" id="{B7DCBF84-7169-D631-F88F-679C726E73A7}"/>
              </a:ext>
            </a:extLst>
          </p:cNvPr>
          <p:cNvSpPr txBox="1"/>
          <p:nvPr/>
        </p:nvSpPr>
        <p:spPr>
          <a:xfrm>
            <a:off x="274910" y="930743"/>
            <a:ext cx="11962800" cy="1200329"/>
          </a:xfrm>
          <a:prstGeom prst="rect">
            <a:avLst/>
          </a:prstGeom>
          <a:noFill/>
        </p:spPr>
        <p:txBody>
          <a:bodyPr wrap="square">
            <a:spAutoFit/>
          </a:bodyPr>
          <a:lstStyle/>
          <a:p>
            <a:endParaRPr lang="en-US" sz="2000" b="1" dirty="0"/>
          </a:p>
          <a:p>
            <a:endParaRPr lang="en-US" sz="2000" b="1" dirty="0"/>
          </a:p>
          <a:p>
            <a:pPr algn="ctr"/>
            <a:r>
              <a:rPr lang="en-US" sz="3200" b="1" dirty="0"/>
              <a:t>Objectives</a:t>
            </a:r>
            <a:endParaRPr lang="ro-RO" b="1" dirty="0"/>
          </a:p>
        </p:txBody>
      </p:sp>
      <p:sp>
        <p:nvSpPr>
          <p:cNvPr id="8" name="TextBox 7">
            <a:extLst>
              <a:ext uri="{FF2B5EF4-FFF2-40B4-BE49-F238E27FC236}">
                <a16:creationId xmlns:a16="http://schemas.microsoft.com/office/drawing/2014/main" id="{AE21F4E8-4468-0131-2A49-8D254F40817B}"/>
              </a:ext>
            </a:extLst>
          </p:cNvPr>
          <p:cNvSpPr txBox="1"/>
          <p:nvPr/>
        </p:nvSpPr>
        <p:spPr>
          <a:xfrm>
            <a:off x="3874958" y="6035040"/>
            <a:ext cx="4439036" cy="369332"/>
          </a:xfrm>
          <a:prstGeom prst="rect">
            <a:avLst/>
          </a:prstGeom>
          <a:noFill/>
        </p:spPr>
        <p:txBody>
          <a:bodyPr wrap="none">
            <a:spAutoFit/>
          </a:bodyPr>
          <a:lstStyle/>
          <a:p>
            <a:pPr algn="ctr">
              <a:defRPr sz="900">
                <a:solidFill>
                  <a:srgbClr val="5A5A5A"/>
                </a:solidFill>
              </a:defRPr>
            </a:pPr>
            <a:r>
              <a:rPr dirty="0"/>
              <a:t>Supported by the Swiss contribution to reducing economic and social disparities in the EU. </a:t>
            </a:r>
            <a:endParaRPr lang="en-US" dirty="0"/>
          </a:p>
          <a:p>
            <a:pPr algn="ctr">
              <a:defRPr sz="900">
                <a:solidFill>
                  <a:srgbClr val="5A5A5A"/>
                </a:solidFill>
              </a:defRPr>
            </a:pPr>
            <a:r>
              <a:rPr dirty="0"/>
              <a:t>This material does not necessarily reflect the official position of Switzerland.</a:t>
            </a:r>
          </a:p>
        </p:txBody>
      </p:sp>
      <p:pic>
        <p:nvPicPr>
          <p:cNvPr id="10" name="Picture 9">
            <a:extLst>
              <a:ext uri="{FF2B5EF4-FFF2-40B4-BE49-F238E27FC236}">
                <a16:creationId xmlns:a16="http://schemas.microsoft.com/office/drawing/2014/main" id="{188A3EF2-EB05-D69C-935E-EEFD9783F284}"/>
              </a:ext>
            </a:extLst>
          </p:cNvPr>
          <p:cNvPicPr>
            <a:picLocks noChangeAspect="1"/>
          </p:cNvPicPr>
          <p:nvPr/>
        </p:nvPicPr>
        <p:blipFill>
          <a:blip r:embed="rId2"/>
          <a:stretch>
            <a:fillRect/>
          </a:stretch>
        </p:blipFill>
        <p:spPr>
          <a:xfrm>
            <a:off x="140482" y="-67868"/>
            <a:ext cx="3641032" cy="1050136"/>
          </a:xfrm>
          <a:prstGeom prst="rect">
            <a:avLst/>
          </a:prstGeom>
        </p:spPr>
      </p:pic>
      <p:pic>
        <p:nvPicPr>
          <p:cNvPr id="18" name="Picture 17">
            <a:extLst>
              <a:ext uri="{FF2B5EF4-FFF2-40B4-BE49-F238E27FC236}">
                <a16:creationId xmlns:a16="http://schemas.microsoft.com/office/drawing/2014/main" id="{17268DCC-26F2-B0C8-0D72-33227391D30F}"/>
              </a:ext>
            </a:extLst>
          </p:cNvPr>
          <p:cNvPicPr>
            <a:picLocks noChangeAspect="1"/>
          </p:cNvPicPr>
          <p:nvPr/>
        </p:nvPicPr>
        <p:blipFill>
          <a:blip r:embed="rId3"/>
          <a:stretch>
            <a:fillRect/>
          </a:stretch>
        </p:blipFill>
        <p:spPr>
          <a:xfrm>
            <a:off x="10699026" y="-653"/>
            <a:ext cx="1349317" cy="802844"/>
          </a:xfrm>
          <a:prstGeom prst="rect">
            <a:avLst/>
          </a:prstGeom>
        </p:spPr>
      </p:pic>
      <p:sp>
        <p:nvSpPr>
          <p:cNvPr id="19" name="TextBox 18">
            <a:extLst>
              <a:ext uri="{FF2B5EF4-FFF2-40B4-BE49-F238E27FC236}">
                <a16:creationId xmlns:a16="http://schemas.microsoft.com/office/drawing/2014/main" id="{64CD7C85-1245-ADB9-CB6E-7AB2112E7A8B}"/>
              </a:ext>
            </a:extLst>
          </p:cNvPr>
          <p:cNvSpPr txBox="1"/>
          <p:nvPr/>
        </p:nvSpPr>
        <p:spPr>
          <a:xfrm>
            <a:off x="5505061" y="88315"/>
            <a:ext cx="4152124" cy="646331"/>
          </a:xfrm>
          <a:prstGeom prst="rect">
            <a:avLst/>
          </a:prstGeom>
          <a:noFill/>
        </p:spPr>
        <p:txBody>
          <a:bodyPr wrap="square" rtlCol="0">
            <a:spAutoFit/>
          </a:bodyPr>
          <a:lstStyle/>
          <a:p>
            <a:r>
              <a:rPr lang="en-US" dirty="0"/>
              <a:t>Ministry of Development, Public Works and Administration</a:t>
            </a:r>
            <a:endParaRPr lang="en-US" b="1" dirty="0"/>
          </a:p>
        </p:txBody>
      </p:sp>
      <p:pic>
        <p:nvPicPr>
          <p:cNvPr id="1026" name="Picture 2">
            <a:extLst>
              <a:ext uri="{FF2B5EF4-FFF2-40B4-BE49-F238E27FC236}">
                <a16:creationId xmlns:a16="http://schemas.microsoft.com/office/drawing/2014/main" id="{81A2384E-35FA-27A6-F225-39E9B52584B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40308" y="37438"/>
            <a:ext cx="764753" cy="76475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83A1FF46-D73B-9887-0313-F20F49DB0FCF}"/>
              </a:ext>
            </a:extLst>
          </p:cNvPr>
          <p:cNvSpPr txBox="1"/>
          <p:nvPr/>
        </p:nvSpPr>
        <p:spPr>
          <a:xfrm>
            <a:off x="487970" y="3061815"/>
            <a:ext cx="11141778" cy="2862322"/>
          </a:xfrm>
          <a:prstGeom prst="rect">
            <a:avLst/>
          </a:prstGeom>
          <a:noFill/>
        </p:spPr>
        <p:txBody>
          <a:bodyPr wrap="square">
            <a:spAutoFit/>
          </a:bodyPr>
          <a:lstStyle/>
          <a:p>
            <a:pPr algn="just"/>
            <a:r>
              <a:rPr lang="en-US" dirty="0"/>
              <a:t>The main objective of the project is the transformation of the German Theoretical High School “Johann Ettinger” into a sustainable, safer, more comfortable, and healthier building with a significantly reduced carbon footprint, indirectly contributing to the reduction of negative environmental impacts.</a:t>
            </a:r>
          </a:p>
          <a:p>
            <a:pPr algn="just"/>
            <a:endParaRPr lang="en-US" dirty="0"/>
          </a:p>
          <a:p>
            <a:r>
              <a:rPr lang="en-US" dirty="0"/>
              <a:t>The specific objectives are the following:</a:t>
            </a:r>
            <a:br>
              <a:rPr lang="en-US" dirty="0"/>
            </a:br>
            <a:r>
              <a:rPr lang="en-US" dirty="0"/>
              <a:t>• To reduce energy consumption and greenhouse gas emissions by modernizing HVAC installations, insulating the building envelope and replacing lighting fixtures.</a:t>
            </a:r>
            <a:br>
              <a:rPr lang="en-US" dirty="0"/>
            </a:br>
            <a:r>
              <a:rPr lang="en-US" dirty="0"/>
              <a:t>• Increase energy autonomy and reduce costs by integrating solar panels for local energy production.</a:t>
            </a:r>
            <a:br>
              <a:rPr lang="en-US" dirty="0"/>
            </a:br>
            <a:r>
              <a:rPr lang="en-US" dirty="0"/>
              <a:t>• Improve control and monitoring of energy consumption by implementing an efficient energy management system.</a:t>
            </a:r>
          </a:p>
          <a:p>
            <a:pPr algn="just"/>
            <a:endParaRPr lang="en-US" dirty="0"/>
          </a:p>
        </p:txBody>
      </p:sp>
    </p:spTree>
    <p:extLst>
      <p:ext uri="{BB962C8B-B14F-4D97-AF65-F5344CB8AC3E}">
        <p14:creationId xmlns:p14="http://schemas.microsoft.com/office/powerpoint/2010/main" val="4755534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F0B7CD-A4C1-0DBA-163C-21D22C490D7B}"/>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487B0C70-8A81-C049-57CF-6E49FE1BEC2A}"/>
              </a:ext>
            </a:extLst>
          </p:cNvPr>
          <p:cNvSpPr/>
          <p:nvPr/>
        </p:nvSpPr>
        <p:spPr>
          <a:xfrm>
            <a:off x="0" y="0"/>
            <a:ext cx="12188952" cy="6858000"/>
          </a:xfrm>
          <a:prstGeom prst="rect">
            <a:avLst/>
          </a:prstGeom>
          <a:solidFill>
            <a:srgbClr val="FAFA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A6F07BE4-7618-98F5-6EC5-5522D43B9E25}"/>
              </a:ext>
            </a:extLst>
          </p:cNvPr>
          <p:cNvSpPr/>
          <p:nvPr/>
        </p:nvSpPr>
        <p:spPr>
          <a:xfrm>
            <a:off x="0" y="822960"/>
            <a:ext cx="12188952" cy="640080"/>
          </a:xfrm>
          <a:prstGeom prst="rect">
            <a:avLst/>
          </a:prstGeom>
          <a:solidFill>
            <a:srgbClr val="E3061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a:extLst>
              <a:ext uri="{FF2B5EF4-FFF2-40B4-BE49-F238E27FC236}">
                <a16:creationId xmlns:a16="http://schemas.microsoft.com/office/drawing/2014/main" id="{6D2BCA71-AF81-4430-76E4-E90507999467}"/>
              </a:ext>
            </a:extLst>
          </p:cNvPr>
          <p:cNvSpPr txBox="1"/>
          <p:nvPr/>
        </p:nvSpPr>
        <p:spPr>
          <a:xfrm>
            <a:off x="140482" y="1178004"/>
            <a:ext cx="11962800" cy="1169551"/>
          </a:xfrm>
          <a:prstGeom prst="rect">
            <a:avLst/>
          </a:prstGeom>
          <a:noFill/>
        </p:spPr>
        <p:txBody>
          <a:bodyPr wrap="square">
            <a:spAutoFit/>
          </a:bodyPr>
          <a:lstStyle/>
          <a:p>
            <a:endParaRPr lang="en-US" sz="2000" b="1" dirty="0"/>
          </a:p>
          <a:p>
            <a:pPr algn="ctr"/>
            <a:r>
              <a:rPr lang="en-US" sz="3200" b="1" dirty="0"/>
              <a:t>Results</a:t>
            </a:r>
            <a:endParaRPr lang="ro-RO" sz="3200" dirty="0"/>
          </a:p>
          <a:p>
            <a:endParaRPr lang="ro-RO" dirty="0"/>
          </a:p>
        </p:txBody>
      </p:sp>
      <p:sp>
        <p:nvSpPr>
          <p:cNvPr id="8" name="TextBox 7">
            <a:extLst>
              <a:ext uri="{FF2B5EF4-FFF2-40B4-BE49-F238E27FC236}">
                <a16:creationId xmlns:a16="http://schemas.microsoft.com/office/drawing/2014/main" id="{8C97620E-97AA-B0D8-1D91-EEEF2CE701AA}"/>
              </a:ext>
            </a:extLst>
          </p:cNvPr>
          <p:cNvSpPr txBox="1"/>
          <p:nvPr/>
        </p:nvSpPr>
        <p:spPr>
          <a:xfrm>
            <a:off x="3874958" y="6035040"/>
            <a:ext cx="4439036" cy="369332"/>
          </a:xfrm>
          <a:prstGeom prst="rect">
            <a:avLst/>
          </a:prstGeom>
          <a:noFill/>
        </p:spPr>
        <p:txBody>
          <a:bodyPr wrap="none">
            <a:spAutoFit/>
          </a:bodyPr>
          <a:lstStyle/>
          <a:p>
            <a:pPr algn="ctr">
              <a:defRPr sz="900">
                <a:solidFill>
                  <a:srgbClr val="5A5A5A"/>
                </a:solidFill>
              </a:defRPr>
            </a:pPr>
            <a:r>
              <a:rPr dirty="0"/>
              <a:t>Supported by the Swiss contribution to reducing economic and social disparities in the EU. </a:t>
            </a:r>
            <a:endParaRPr lang="en-US" dirty="0"/>
          </a:p>
          <a:p>
            <a:pPr algn="ctr">
              <a:defRPr sz="900">
                <a:solidFill>
                  <a:srgbClr val="5A5A5A"/>
                </a:solidFill>
              </a:defRPr>
            </a:pPr>
            <a:r>
              <a:rPr dirty="0"/>
              <a:t>This material does not necessarily reflect the official position of Switzerland.</a:t>
            </a:r>
          </a:p>
        </p:txBody>
      </p:sp>
      <p:pic>
        <p:nvPicPr>
          <p:cNvPr id="10" name="Picture 9">
            <a:extLst>
              <a:ext uri="{FF2B5EF4-FFF2-40B4-BE49-F238E27FC236}">
                <a16:creationId xmlns:a16="http://schemas.microsoft.com/office/drawing/2014/main" id="{A80CAEEE-BAD0-9FAC-F251-10568711C4B8}"/>
              </a:ext>
            </a:extLst>
          </p:cNvPr>
          <p:cNvPicPr>
            <a:picLocks noChangeAspect="1"/>
          </p:cNvPicPr>
          <p:nvPr/>
        </p:nvPicPr>
        <p:blipFill>
          <a:blip r:embed="rId2"/>
          <a:stretch>
            <a:fillRect/>
          </a:stretch>
        </p:blipFill>
        <p:spPr>
          <a:xfrm>
            <a:off x="140482" y="-67868"/>
            <a:ext cx="3641032" cy="1050136"/>
          </a:xfrm>
          <a:prstGeom prst="rect">
            <a:avLst/>
          </a:prstGeom>
        </p:spPr>
      </p:pic>
      <p:pic>
        <p:nvPicPr>
          <p:cNvPr id="18" name="Picture 17">
            <a:extLst>
              <a:ext uri="{FF2B5EF4-FFF2-40B4-BE49-F238E27FC236}">
                <a16:creationId xmlns:a16="http://schemas.microsoft.com/office/drawing/2014/main" id="{B4C81829-97D0-33A1-A4E6-12D5D295E55F}"/>
              </a:ext>
            </a:extLst>
          </p:cNvPr>
          <p:cNvPicPr>
            <a:picLocks noChangeAspect="1"/>
          </p:cNvPicPr>
          <p:nvPr/>
        </p:nvPicPr>
        <p:blipFill>
          <a:blip r:embed="rId3"/>
          <a:stretch>
            <a:fillRect/>
          </a:stretch>
        </p:blipFill>
        <p:spPr>
          <a:xfrm>
            <a:off x="10699026" y="-653"/>
            <a:ext cx="1349317" cy="802844"/>
          </a:xfrm>
          <a:prstGeom prst="rect">
            <a:avLst/>
          </a:prstGeom>
        </p:spPr>
      </p:pic>
      <p:sp>
        <p:nvSpPr>
          <p:cNvPr id="19" name="TextBox 18">
            <a:extLst>
              <a:ext uri="{FF2B5EF4-FFF2-40B4-BE49-F238E27FC236}">
                <a16:creationId xmlns:a16="http://schemas.microsoft.com/office/drawing/2014/main" id="{4FA3F16C-F45C-9D31-EE69-957A22FA62A0}"/>
              </a:ext>
            </a:extLst>
          </p:cNvPr>
          <p:cNvSpPr txBox="1"/>
          <p:nvPr/>
        </p:nvSpPr>
        <p:spPr>
          <a:xfrm>
            <a:off x="5505061" y="88315"/>
            <a:ext cx="4152124" cy="646331"/>
          </a:xfrm>
          <a:prstGeom prst="rect">
            <a:avLst/>
          </a:prstGeom>
          <a:noFill/>
        </p:spPr>
        <p:txBody>
          <a:bodyPr wrap="square" rtlCol="0">
            <a:spAutoFit/>
          </a:bodyPr>
          <a:lstStyle/>
          <a:p>
            <a:r>
              <a:rPr lang="en-US" dirty="0"/>
              <a:t>Ministry of Development, Public Works and Administration</a:t>
            </a:r>
            <a:endParaRPr lang="en-US" b="1" dirty="0"/>
          </a:p>
        </p:txBody>
      </p:sp>
      <p:pic>
        <p:nvPicPr>
          <p:cNvPr id="1026" name="Picture 2">
            <a:extLst>
              <a:ext uri="{FF2B5EF4-FFF2-40B4-BE49-F238E27FC236}">
                <a16:creationId xmlns:a16="http://schemas.microsoft.com/office/drawing/2014/main" id="{6CCABEC0-61BE-48BF-98F3-9FDD3E66019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40308" y="37438"/>
            <a:ext cx="764753" cy="764753"/>
          </a:xfrm>
          <a:prstGeom prst="rect">
            <a:avLst/>
          </a:prstGeom>
          <a:noFill/>
          <a:extLst>
            <a:ext uri="{909E8E84-426E-40DD-AFC4-6F175D3DCCD1}">
              <a14:hiddenFill xmlns:a14="http://schemas.microsoft.com/office/drawing/2010/main">
                <a:solidFill>
                  <a:srgbClr val="FFFFFF"/>
                </a:solidFill>
              </a14:hiddenFill>
            </a:ext>
          </a:extLst>
        </p:spPr>
      </p:pic>
      <p:sp>
        <p:nvSpPr>
          <p:cNvPr id="37" name="TextBox 36">
            <a:extLst>
              <a:ext uri="{FF2B5EF4-FFF2-40B4-BE49-F238E27FC236}">
                <a16:creationId xmlns:a16="http://schemas.microsoft.com/office/drawing/2014/main" id="{8EB57343-7499-E177-113F-32D2BD3188BD}"/>
              </a:ext>
            </a:extLst>
          </p:cNvPr>
          <p:cNvSpPr txBox="1"/>
          <p:nvPr/>
        </p:nvSpPr>
        <p:spPr>
          <a:xfrm>
            <a:off x="532357" y="2102434"/>
            <a:ext cx="6137752" cy="923330"/>
          </a:xfrm>
          <a:prstGeom prst="rect">
            <a:avLst/>
          </a:prstGeom>
          <a:noFill/>
        </p:spPr>
        <p:txBody>
          <a:bodyPr wrap="square">
            <a:spAutoFit/>
          </a:bodyPr>
          <a:lstStyle/>
          <a:p>
            <a:pPr algn="just">
              <a:buNone/>
            </a:pPr>
            <a:r>
              <a:rPr lang="en-US" dirty="0"/>
              <a:t>As the project concerns a group of buildings, the project results are detailed below for each individual building and at the project level:</a:t>
            </a:r>
          </a:p>
        </p:txBody>
      </p:sp>
      <p:graphicFrame>
        <p:nvGraphicFramePr>
          <p:cNvPr id="45" name="Table 44">
            <a:extLst>
              <a:ext uri="{FF2B5EF4-FFF2-40B4-BE49-F238E27FC236}">
                <a16:creationId xmlns:a16="http://schemas.microsoft.com/office/drawing/2014/main" id="{8CD67FB6-D2DC-A817-8D7E-FE1159548292}"/>
              </a:ext>
            </a:extLst>
          </p:cNvPr>
          <p:cNvGraphicFramePr>
            <a:graphicFrameLocks noGrp="1"/>
          </p:cNvGraphicFramePr>
          <p:nvPr>
            <p:extLst>
              <p:ext uri="{D42A27DB-BD31-4B8C-83A1-F6EECF244321}">
                <p14:modId xmlns:p14="http://schemas.microsoft.com/office/powerpoint/2010/main" val="3245741998"/>
              </p:ext>
            </p:extLst>
          </p:nvPr>
        </p:nvGraphicFramePr>
        <p:xfrm>
          <a:off x="325677" y="3863133"/>
          <a:ext cx="6394538" cy="2011680"/>
        </p:xfrm>
        <a:graphic>
          <a:graphicData uri="http://schemas.openxmlformats.org/drawingml/2006/table">
            <a:tbl>
              <a:tblPr/>
              <a:tblGrid>
                <a:gridCol w="3197269">
                  <a:extLst>
                    <a:ext uri="{9D8B030D-6E8A-4147-A177-3AD203B41FA5}">
                      <a16:colId xmlns:a16="http://schemas.microsoft.com/office/drawing/2014/main" val="4150104984"/>
                    </a:ext>
                  </a:extLst>
                </a:gridCol>
                <a:gridCol w="3197269">
                  <a:extLst>
                    <a:ext uri="{9D8B030D-6E8A-4147-A177-3AD203B41FA5}">
                      <a16:colId xmlns:a16="http://schemas.microsoft.com/office/drawing/2014/main" val="2271161553"/>
                    </a:ext>
                  </a:extLst>
                </a:gridCol>
              </a:tblGrid>
              <a:tr h="334411">
                <a:tc>
                  <a:txBody>
                    <a:bodyPr/>
                    <a:lstStyle/>
                    <a:p>
                      <a:pPr>
                        <a:buNone/>
                      </a:pPr>
                      <a:r>
                        <a:rPr lang="en-US"/>
                        <a:t>Indicator</a:t>
                      </a:r>
                    </a:p>
                  </a:txBody>
                  <a:tcPr anchor="ctr">
                    <a:lnL>
                      <a:noFill/>
                    </a:lnL>
                    <a:lnR>
                      <a:noFill/>
                    </a:lnR>
                    <a:lnT>
                      <a:noFill/>
                    </a:lnT>
                    <a:lnB>
                      <a:noFill/>
                    </a:lnB>
                    <a:noFill/>
                  </a:tcPr>
                </a:tc>
                <a:tc>
                  <a:txBody>
                    <a:bodyPr/>
                    <a:lstStyle/>
                    <a:p>
                      <a:pPr>
                        <a:buNone/>
                      </a:pPr>
                      <a:r>
                        <a:rPr lang="en-US"/>
                        <a:t>Value</a:t>
                      </a:r>
                    </a:p>
                  </a:txBody>
                  <a:tcPr anchor="ctr">
                    <a:lnL>
                      <a:noFill/>
                    </a:lnL>
                    <a:lnR>
                      <a:noFill/>
                    </a:lnR>
                    <a:lnT>
                      <a:noFill/>
                    </a:lnT>
                    <a:lnB>
                      <a:noFill/>
                    </a:lnB>
                    <a:noFill/>
                  </a:tcPr>
                </a:tc>
                <a:extLst>
                  <a:ext uri="{0D108BD9-81ED-4DB2-BD59-A6C34878D82A}">
                    <a16:rowId xmlns:a16="http://schemas.microsoft.com/office/drawing/2014/main" val="2049423403"/>
                  </a:ext>
                </a:extLst>
              </a:tr>
              <a:tr h="585219">
                <a:tc>
                  <a:txBody>
                    <a:bodyPr/>
                    <a:lstStyle/>
                    <a:p>
                      <a:pPr>
                        <a:buNone/>
                      </a:pPr>
                      <a:r>
                        <a:rPr lang="en-US" dirty="0"/>
                        <a:t>Reduction of CO₂ emissions [tons CO₂/year]</a:t>
                      </a:r>
                    </a:p>
                  </a:txBody>
                  <a:tcPr anchor="ctr">
                    <a:lnL>
                      <a:noFill/>
                    </a:lnL>
                    <a:lnR>
                      <a:noFill/>
                    </a:lnR>
                    <a:lnT>
                      <a:noFill/>
                    </a:lnT>
                    <a:lnB>
                      <a:noFill/>
                    </a:lnB>
                    <a:noFill/>
                  </a:tcPr>
                </a:tc>
                <a:tc>
                  <a:txBody>
                    <a:bodyPr/>
                    <a:lstStyle/>
                    <a:p>
                      <a:pPr>
                        <a:buNone/>
                      </a:pPr>
                      <a:r>
                        <a:rPr lang="en-US" dirty="0"/>
                        <a:t>104,62</a:t>
                      </a:r>
                    </a:p>
                  </a:txBody>
                  <a:tcPr anchor="ctr">
                    <a:lnL>
                      <a:noFill/>
                    </a:lnL>
                    <a:lnR>
                      <a:noFill/>
                    </a:lnR>
                    <a:lnT>
                      <a:noFill/>
                    </a:lnT>
                    <a:lnB>
                      <a:noFill/>
                    </a:lnB>
                    <a:noFill/>
                  </a:tcPr>
                </a:tc>
                <a:extLst>
                  <a:ext uri="{0D108BD9-81ED-4DB2-BD59-A6C34878D82A}">
                    <a16:rowId xmlns:a16="http://schemas.microsoft.com/office/drawing/2014/main" val="2475821449"/>
                  </a:ext>
                </a:extLst>
              </a:tr>
              <a:tr h="585219">
                <a:tc>
                  <a:txBody>
                    <a:bodyPr/>
                    <a:lstStyle/>
                    <a:p>
                      <a:pPr>
                        <a:buNone/>
                      </a:pPr>
                      <a:r>
                        <a:rPr lang="en-US"/>
                        <a:t>Reduction of energy consumption [toe/year]</a:t>
                      </a:r>
                    </a:p>
                  </a:txBody>
                  <a:tcPr anchor="ctr">
                    <a:lnL>
                      <a:noFill/>
                    </a:lnL>
                    <a:lnR>
                      <a:noFill/>
                    </a:lnR>
                    <a:lnT>
                      <a:noFill/>
                    </a:lnT>
                    <a:lnB>
                      <a:noFill/>
                    </a:lnB>
                    <a:noFill/>
                  </a:tcPr>
                </a:tc>
                <a:tc>
                  <a:txBody>
                    <a:bodyPr/>
                    <a:lstStyle/>
                    <a:p>
                      <a:pPr>
                        <a:buNone/>
                      </a:pPr>
                      <a:r>
                        <a:rPr lang="en-US"/>
                        <a:t>57,83</a:t>
                      </a:r>
                    </a:p>
                  </a:txBody>
                  <a:tcPr anchor="ctr">
                    <a:lnL>
                      <a:noFill/>
                    </a:lnL>
                    <a:lnR>
                      <a:noFill/>
                    </a:lnR>
                    <a:lnT>
                      <a:noFill/>
                    </a:lnT>
                    <a:lnB>
                      <a:noFill/>
                    </a:lnB>
                    <a:noFill/>
                  </a:tcPr>
                </a:tc>
                <a:extLst>
                  <a:ext uri="{0D108BD9-81ED-4DB2-BD59-A6C34878D82A}">
                    <a16:rowId xmlns:a16="http://schemas.microsoft.com/office/drawing/2014/main" val="712262160"/>
                  </a:ext>
                </a:extLst>
              </a:tr>
              <a:tr h="334411">
                <a:tc>
                  <a:txBody>
                    <a:bodyPr/>
                    <a:lstStyle/>
                    <a:p>
                      <a:pPr>
                        <a:buNone/>
                      </a:pPr>
                      <a:r>
                        <a:rPr lang="en-US"/>
                        <a:t>Reduction of energy costs [%]</a:t>
                      </a:r>
                    </a:p>
                  </a:txBody>
                  <a:tcPr anchor="ctr">
                    <a:lnL>
                      <a:noFill/>
                    </a:lnL>
                    <a:lnR>
                      <a:noFill/>
                    </a:lnR>
                    <a:lnT>
                      <a:noFill/>
                    </a:lnT>
                    <a:lnB>
                      <a:noFill/>
                    </a:lnB>
                    <a:noFill/>
                  </a:tcPr>
                </a:tc>
                <a:tc>
                  <a:txBody>
                    <a:bodyPr/>
                    <a:lstStyle/>
                    <a:p>
                      <a:pPr>
                        <a:buNone/>
                      </a:pPr>
                      <a:r>
                        <a:rPr lang="en-US" dirty="0"/>
                        <a:t>69,76%</a:t>
                      </a:r>
                    </a:p>
                  </a:txBody>
                  <a:tcPr anchor="ctr">
                    <a:lnL>
                      <a:noFill/>
                    </a:lnL>
                    <a:lnR>
                      <a:noFill/>
                    </a:lnR>
                    <a:lnT>
                      <a:noFill/>
                    </a:lnT>
                    <a:lnB>
                      <a:noFill/>
                    </a:lnB>
                    <a:noFill/>
                  </a:tcPr>
                </a:tc>
                <a:extLst>
                  <a:ext uri="{0D108BD9-81ED-4DB2-BD59-A6C34878D82A}">
                    <a16:rowId xmlns:a16="http://schemas.microsoft.com/office/drawing/2014/main" val="887675012"/>
                  </a:ext>
                </a:extLst>
              </a:tr>
            </a:tbl>
          </a:graphicData>
        </a:graphic>
      </p:graphicFrame>
      <p:sp>
        <p:nvSpPr>
          <p:cNvPr id="47" name="TextBox 46">
            <a:extLst>
              <a:ext uri="{FF2B5EF4-FFF2-40B4-BE49-F238E27FC236}">
                <a16:creationId xmlns:a16="http://schemas.microsoft.com/office/drawing/2014/main" id="{BD08315F-DC2E-3790-F628-8CB2DC7ADE43}"/>
              </a:ext>
            </a:extLst>
          </p:cNvPr>
          <p:cNvSpPr txBox="1"/>
          <p:nvPr/>
        </p:nvSpPr>
        <p:spPr>
          <a:xfrm>
            <a:off x="325677" y="3598355"/>
            <a:ext cx="6137752" cy="369332"/>
          </a:xfrm>
          <a:prstGeom prst="rect">
            <a:avLst/>
          </a:prstGeom>
          <a:noFill/>
        </p:spPr>
        <p:txBody>
          <a:bodyPr wrap="square">
            <a:spAutoFit/>
          </a:bodyPr>
          <a:lstStyle/>
          <a:p>
            <a:r>
              <a:rPr lang="en-US" b="1" dirty="0"/>
              <a:t>Building C1 – SCHOOL</a:t>
            </a:r>
          </a:p>
        </p:txBody>
      </p:sp>
      <p:graphicFrame>
        <p:nvGraphicFramePr>
          <p:cNvPr id="48" name="Table 47">
            <a:extLst>
              <a:ext uri="{FF2B5EF4-FFF2-40B4-BE49-F238E27FC236}">
                <a16:creationId xmlns:a16="http://schemas.microsoft.com/office/drawing/2014/main" id="{5731CB35-6075-038C-D1D0-C4B1899FF0A0}"/>
              </a:ext>
            </a:extLst>
          </p:cNvPr>
          <p:cNvGraphicFramePr>
            <a:graphicFrameLocks noGrp="1"/>
          </p:cNvGraphicFramePr>
          <p:nvPr>
            <p:extLst>
              <p:ext uri="{D42A27DB-BD31-4B8C-83A1-F6EECF244321}">
                <p14:modId xmlns:p14="http://schemas.microsoft.com/office/powerpoint/2010/main" val="846082365"/>
              </p:ext>
            </p:extLst>
          </p:nvPr>
        </p:nvGraphicFramePr>
        <p:xfrm>
          <a:off x="6108129" y="3874253"/>
          <a:ext cx="5962390" cy="2011680"/>
        </p:xfrm>
        <a:graphic>
          <a:graphicData uri="http://schemas.openxmlformats.org/drawingml/2006/table">
            <a:tbl>
              <a:tblPr/>
              <a:tblGrid>
                <a:gridCol w="2981195">
                  <a:extLst>
                    <a:ext uri="{9D8B030D-6E8A-4147-A177-3AD203B41FA5}">
                      <a16:colId xmlns:a16="http://schemas.microsoft.com/office/drawing/2014/main" val="3815085257"/>
                    </a:ext>
                  </a:extLst>
                </a:gridCol>
                <a:gridCol w="2981195">
                  <a:extLst>
                    <a:ext uri="{9D8B030D-6E8A-4147-A177-3AD203B41FA5}">
                      <a16:colId xmlns:a16="http://schemas.microsoft.com/office/drawing/2014/main" val="2206798681"/>
                    </a:ext>
                  </a:extLst>
                </a:gridCol>
              </a:tblGrid>
              <a:tr h="0">
                <a:tc>
                  <a:txBody>
                    <a:bodyPr/>
                    <a:lstStyle/>
                    <a:p>
                      <a:pPr>
                        <a:buNone/>
                      </a:pPr>
                      <a:r>
                        <a:rPr lang="en-US"/>
                        <a:t>Indicator</a:t>
                      </a:r>
                    </a:p>
                  </a:txBody>
                  <a:tcPr anchor="ctr">
                    <a:lnL>
                      <a:noFill/>
                    </a:lnL>
                    <a:lnR>
                      <a:noFill/>
                    </a:lnR>
                    <a:lnT>
                      <a:noFill/>
                    </a:lnT>
                    <a:lnB>
                      <a:noFill/>
                    </a:lnB>
                    <a:noFill/>
                  </a:tcPr>
                </a:tc>
                <a:tc>
                  <a:txBody>
                    <a:bodyPr/>
                    <a:lstStyle/>
                    <a:p>
                      <a:pPr>
                        <a:buNone/>
                      </a:pPr>
                      <a:r>
                        <a:rPr lang="en-US"/>
                        <a:t>Value</a:t>
                      </a:r>
                    </a:p>
                  </a:txBody>
                  <a:tcPr anchor="ctr">
                    <a:lnL>
                      <a:noFill/>
                    </a:lnL>
                    <a:lnR>
                      <a:noFill/>
                    </a:lnR>
                    <a:lnT>
                      <a:noFill/>
                    </a:lnT>
                    <a:lnB>
                      <a:noFill/>
                    </a:lnB>
                    <a:noFill/>
                  </a:tcPr>
                </a:tc>
                <a:extLst>
                  <a:ext uri="{0D108BD9-81ED-4DB2-BD59-A6C34878D82A}">
                    <a16:rowId xmlns:a16="http://schemas.microsoft.com/office/drawing/2014/main" val="986077537"/>
                  </a:ext>
                </a:extLst>
              </a:tr>
              <a:tr h="0">
                <a:tc>
                  <a:txBody>
                    <a:bodyPr/>
                    <a:lstStyle/>
                    <a:p>
                      <a:pPr>
                        <a:buNone/>
                      </a:pPr>
                      <a:r>
                        <a:rPr lang="en-US"/>
                        <a:t>Reduction of CO₂ emissions [tons CO₂/year]</a:t>
                      </a:r>
                    </a:p>
                  </a:txBody>
                  <a:tcPr anchor="ctr">
                    <a:lnL>
                      <a:noFill/>
                    </a:lnL>
                    <a:lnR>
                      <a:noFill/>
                    </a:lnR>
                    <a:lnT>
                      <a:noFill/>
                    </a:lnT>
                    <a:lnB>
                      <a:noFill/>
                    </a:lnB>
                    <a:noFill/>
                  </a:tcPr>
                </a:tc>
                <a:tc>
                  <a:txBody>
                    <a:bodyPr/>
                    <a:lstStyle/>
                    <a:p>
                      <a:pPr>
                        <a:buNone/>
                      </a:pPr>
                      <a:r>
                        <a:rPr lang="en-US" dirty="0"/>
                        <a:t>102,93</a:t>
                      </a:r>
                    </a:p>
                  </a:txBody>
                  <a:tcPr anchor="ctr">
                    <a:lnL>
                      <a:noFill/>
                    </a:lnL>
                    <a:lnR>
                      <a:noFill/>
                    </a:lnR>
                    <a:lnT>
                      <a:noFill/>
                    </a:lnT>
                    <a:lnB>
                      <a:noFill/>
                    </a:lnB>
                    <a:noFill/>
                  </a:tcPr>
                </a:tc>
                <a:extLst>
                  <a:ext uri="{0D108BD9-81ED-4DB2-BD59-A6C34878D82A}">
                    <a16:rowId xmlns:a16="http://schemas.microsoft.com/office/drawing/2014/main" val="1996771672"/>
                  </a:ext>
                </a:extLst>
              </a:tr>
              <a:tr h="0">
                <a:tc>
                  <a:txBody>
                    <a:bodyPr/>
                    <a:lstStyle/>
                    <a:p>
                      <a:pPr>
                        <a:buNone/>
                      </a:pPr>
                      <a:r>
                        <a:rPr lang="en-US"/>
                        <a:t>Reduction of energy consumption [toe/year]</a:t>
                      </a:r>
                    </a:p>
                  </a:txBody>
                  <a:tcPr anchor="ctr">
                    <a:lnL>
                      <a:noFill/>
                    </a:lnL>
                    <a:lnR>
                      <a:noFill/>
                    </a:lnR>
                    <a:lnT>
                      <a:noFill/>
                    </a:lnT>
                    <a:lnB>
                      <a:noFill/>
                    </a:lnB>
                    <a:noFill/>
                  </a:tcPr>
                </a:tc>
                <a:tc>
                  <a:txBody>
                    <a:bodyPr/>
                    <a:lstStyle/>
                    <a:p>
                      <a:pPr>
                        <a:buNone/>
                      </a:pPr>
                      <a:r>
                        <a:rPr lang="en-US"/>
                        <a:t>40,2</a:t>
                      </a:r>
                    </a:p>
                  </a:txBody>
                  <a:tcPr anchor="ctr">
                    <a:lnL>
                      <a:noFill/>
                    </a:lnL>
                    <a:lnR>
                      <a:noFill/>
                    </a:lnR>
                    <a:lnT>
                      <a:noFill/>
                    </a:lnT>
                    <a:lnB>
                      <a:noFill/>
                    </a:lnB>
                    <a:noFill/>
                  </a:tcPr>
                </a:tc>
                <a:extLst>
                  <a:ext uri="{0D108BD9-81ED-4DB2-BD59-A6C34878D82A}">
                    <a16:rowId xmlns:a16="http://schemas.microsoft.com/office/drawing/2014/main" val="1136710116"/>
                  </a:ext>
                </a:extLst>
              </a:tr>
              <a:tr h="0">
                <a:tc>
                  <a:txBody>
                    <a:bodyPr/>
                    <a:lstStyle/>
                    <a:p>
                      <a:pPr>
                        <a:buNone/>
                      </a:pPr>
                      <a:r>
                        <a:rPr lang="en-US"/>
                        <a:t>Reduction of energy costs [%]</a:t>
                      </a:r>
                    </a:p>
                  </a:txBody>
                  <a:tcPr anchor="ctr">
                    <a:lnL>
                      <a:noFill/>
                    </a:lnL>
                    <a:lnR>
                      <a:noFill/>
                    </a:lnR>
                    <a:lnT>
                      <a:noFill/>
                    </a:lnT>
                    <a:lnB>
                      <a:noFill/>
                    </a:lnB>
                    <a:noFill/>
                  </a:tcPr>
                </a:tc>
                <a:tc>
                  <a:txBody>
                    <a:bodyPr/>
                    <a:lstStyle/>
                    <a:p>
                      <a:pPr>
                        <a:buNone/>
                      </a:pPr>
                      <a:r>
                        <a:rPr lang="en-US" dirty="0"/>
                        <a:t>74,09%</a:t>
                      </a:r>
                    </a:p>
                  </a:txBody>
                  <a:tcPr anchor="ctr">
                    <a:lnL>
                      <a:noFill/>
                    </a:lnL>
                    <a:lnR>
                      <a:noFill/>
                    </a:lnR>
                    <a:lnT>
                      <a:noFill/>
                    </a:lnT>
                    <a:lnB>
                      <a:noFill/>
                    </a:lnB>
                    <a:noFill/>
                  </a:tcPr>
                </a:tc>
                <a:extLst>
                  <a:ext uri="{0D108BD9-81ED-4DB2-BD59-A6C34878D82A}">
                    <a16:rowId xmlns:a16="http://schemas.microsoft.com/office/drawing/2014/main" val="3930627659"/>
                  </a:ext>
                </a:extLst>
              </a:tr>
            </a:tbl>
          </a:graphicData>
        </a:graphic>
      </p:graphicFrame>
      <p:sp>
        <p:nvSpPr>
          <p:cNvPr id="50" name="TextBox 49">
            <a:extLst>
              <a:ext uri="{FF2B5EF4-FFF2-40B4-BE49-F238E27FC236}">
                <a16:creationId xmlns:a16="http://schemas.microsoft.com/office/drawing/2014/main" id="{6EB21493-5118-FC55-6CD2-379AC7CD5877}"/>
              </a:ext>
            </a:extLst>
          </p:cNvPr>
          <p:cNvSpPr txBox="1"/>
          <p:nvPr/>
        </p:nvSpPr>
        <p:spPr>
          <a:xfrm>
            <a:off x="6020448" y="3567541"/>
            <a:ext cx="6137752" cy="369332"/>
          </a:xfrm>
          <a:prstGeom prst="rect">
            <a:avLst/>
          </a:prstGeom>
          <a:noFill/>
        </p:spPr>
        <p:txBody>
          <a:bodyPr wrap="square">
            <a:spAutoFit/>
          </a:bodyPr>
          <a:lstStyle/>
          <a:p>
            <a:r>
              <a:rPr lang="en-US" b="1" dirty="0"/>
              <a:t>Building C3 – DORMITORY</a:t>
            </a:r>
          </a:p>
        </p:txBody>
      </p:sp>
    </p:spTree>
    <p:extLst>
      <p:ext uri="{BB962C8B-B14F-4D97-AF65-F5344CB8AC3E}">
        <p14:creationId xmlns:p14="http://schemas.microsoft.com/office/powerpoint/2010/main" val="571757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6F72B1-975D-0748-CB3C-86EB5FA1BCDE}"/>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03F98863-B0A5-2725-8634-4C71FBB4EC88}"/>
              </a:ext>
            </a:extLst>
          </p:cNvPr>
          <p:cNvSpPr/>
          <p:nvPr/>
        </p:nvSpPr>
        <p:spPr>
          <a:xfrm>
            <a:off x="0" y="0"/>
            <a:ext cx="12188952" cy="6858000"/>
          </a:xfrm>
          <a:prstGeom prst="rect">
            <a:avLst/>
          </a:prstGeom>
          <a:solidFill>
            <a:srgbClr val="FAFA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099CD859-78AA-72AB-222D-A9BF165E04D7}"/>
              </a:ext>
            </a:extLst>
          </p:cNvPr>
          <p:cNvSpPr/>
          <p:nvPr/>
        </p:nvSpPr>
        <p:spPr>
          <a:xfrm>
            <a:off x="0" y="822960"/>
            <a:ext cx="12188952" cy="640080"/>
          </a:xfrm>
          <a:prstGeom prst="rect">
            <a:avLst/>
          </a:prstGeom>
          <a:solidFill>
            <a:srgbClr val="E3061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TextBox 7">
            <a:extLst>
              <a:ext uri="{FF2B5EF4-FFF2-40B4-BE49-F238E27FC236}">
                <a16:creationId xmlns:a16="http://schemas.microsoft.com/office/drawing/2014/main" id="{EFD0AEC5-658F-EE9E-BAEF-9A3D206DF31E}"/>
              </a:ext>
            </a:extLst>
          </p:cNvPr>
          <p:cNvSpPr txBox="1"/>
          <p:nvPr/>
        </p:nvSpPr>
        <p:spPr>
          <a:xfrm>
            <a:off x="3874958" y="6035040"/>
            <a:ext cx="4439036" cy="369332"/>
          </a:xfrm>
          <a:prstGeom prst="rect">
            <a:avLst/>
          </a:prstGeom>
          <a:noFill/>
        </p:spPr>
        <p:txBody>
          <a:bodyPr wrap="none">
            <a:spAutoFit/>
          </a:bodyPr>
          <a:lstStyle/>
          <a:p>
            <a:pPr algn="ctr">
              <a:defRPr sz="900">
                <a:solidFill>
                  <a:srgbClr val="5A5A5A"/>
                </a:solidFill>
              </a:defRPr>
            </a:pPr>
            <a:r>
              <a:rPr dirty="0"/>
              <a:t>Supported by the Swiss contribution to reducing economic and social disparities in the EU. </a:t>
            </a:r>
            <a:endParaRPr lang="en-US" dirty="0"/>
          </a:p>
          <a:p>
            <a:pPr algn="ctr">
              <a:defRPr sz="900">
                <a:solidFill>
                  <a:srgbClr val="5A5A5A"/>
                </a:solidFill>
              </a:defRPr>
            </a:pPr>
            <a:r>
              <a:rPr dirty="0"/>
              <a:t>This material does not necessarily reflect the official position of Switzerland.</a:t>
            </a:r>
          </a:p>
        </p:txBody>
      </p:sp>
      <p:pic>
        <p:nvPicPr>
          <p:cNvPr id="10" name="Picture 9">
            <a:extLst>
              <a:ext uri="{FF2B5EF4-FFF2-40B4-BE49-F238E27FC236}">
                <a16:creationId xmlns:a16="http://schemas.microsoft.com/office/drawing/2014/main" id="{F99E04F4-946A-A5CE-5D02-FCF9AF14C94E}"/>
              </a:ext>
            </a:extLst>
          </p:cNvPr>
          <p:cNvPicPr>
            <a:picLocks noChangeAspect="1"/>
          </p:cNvPicPr>
          <p:nvPr/>
        </p:nvPicPr>
        <p:blipFill>
          <a:blip r:embed="rId2"/>
          <a:stretch>
            <a:fillRect/>
          </a:stretch>
        </p:blipFill>
        <p:spPr>
          <a:xfrm>
            <a:off x="140482" y="-67868"/>
            <a:ext cx="3641032" cy="1050136"/>
          </a:xfrm>
          <a:prstGeom prst="rect">
            <a:avLst/>
          </a:prstGeom>
        </p:spPr>
      </p:pic>
      <p:pic>
        <p:nvPicPr>
          <p:cNvPr id="18" name="Picture 17">
            <a:extLst>
              <a:ext uri="{FF2B5EF4-FFF2-40B4-BE49-F238E27FC236}">
                <a16:creationId xmlns:a16="http://schemas.microsoft.com/office/drawing/2014/main" id="{DCA4DA36-FF87-2E82-94DF-F95BF93386D4}"/>
              </a:ext>
            </a:extLst>
          </p:cNvPr>
          <p:cNvPicPr>
            <a:picLocks noChangeAspect="1"/>
          </p:cNvPicPr>
          <p:nvPr/>
        </p:nvPicPr>
        <p:blipFill>
          <a:blip r:embed="rId3"/>
          <a:stretch>
            <a:fillRect/>
          </a:stretch>
        </p:blipFill>
        <p:spPr>
          <a:xfrm>
            <a:off x="10699026" y="-653"/>
            <a:ext cx="1349317" cy="802844"/>
          </a:xfrm>
          <a:prstGeom prst="rect">
            <a:avLst/>
          </a:prstGeom>
        </p:spPr>
      </p:pic>
      <p:sp>
        <p:nvSpPr>
          <p:cNvPr id="19" name="TextBox 18">
            <a:extLst>
              <a:ext uri="{FF2B5EF4-FFF2-40B4-BE49-F238E27FC236}">
                <a16:creationId xmlns:a16="http://schemas.microsoft.com/office/drawing/2014/main" id="{D2DE7726-5F33-BAF9-793B-A52B6D696313}"/>
              </a:ext>
            </a:extLst>
          </p:cNvPr>
          <p:cNvSpPr txBox="1"/>
          <p:nvPr/>
        </p:nvSpPr>
        <p:spPr>
          <a:xfrm>
            <a:off x="5505061" y="88315"/>
            <a:ext cx="4152124" cy="646331"/>
          </a:xfrm>
          <a:prstGeom prst="rect">
            <a:avLst/>
          </a:prstGeom>
          <a:noFill/>
        </p:spPr>
        <p:txBody>
          <a:bodyPr wrap="square" rtlCol="0">
            <a:spAutoFit/>
          </a:bodyPr>
          <a:lstStyle/>
          <a:p>
            <a:r>
              <a:rPr lang="en-US" dirty="0"/>
              <a:t>Ministry of Development, Public Works and Administration</a:t>
            </a:r>
            <a:endParaRPr lang="en-US" b="1" dirty="0"/>
          </a:p>
        </p:txBody>
      </p:sp>
      <p:pic>
        <p:nvPicPr>
          <p:cNvPr id="1026" name="Picture 2">
            <a:extLst>
              <a:ext uri="{FF2B5EF4-FFF2-40B4-BE49-F238E27FC236}">
                <a16:creationId xmlns:a16="http://schemas.microsoft.com/office/drawing/2014/main" id="{BBB38D23-5EF5-BBC7-B465-96C4CC75412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40308" y="37438"/>
            <a:ext cx="764753" cy="76475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a:extLst>
              <a:ext uri="{FF2B5EF4-FFF2-40B4-BE49-F238E27FC236}">
                <a16:creationId xmlns:a16="http://schemas.microsoft.com/office/drawing/2014/main" id="{E3CB6BEF-030E-ACDA-09ED-E1B0227140A0}"/>
              </a:ext>
            </a:extLst>
          </p:cNvPr>
          <p:cNvGraphicFramePr>
            <a:graphicFrameLocks noGrp="1"/>
          </p:cNvGraphicFramePr>
          <p:nvPr>
            <p:extLst>
              <p:ext uri="{D42A27DB-BD31-4B8C-83A1-F6EECF244321}">
                <p14:modId xmlns:p14="http://schemas.microsoft.com/office/powerpoint/2010/main" val="4019713192"/>
              </p:ext>
            </p:extLst>
          </p:nvPr>
        </p:nvGraphicFramePr>
        <p:xfrm>
          <a:off x="538619" y="3007654"/>
          <a:ext cx="6093912" cy="2011680"/>
        </p:xfrm>
        <a:graphic>
          <a:graphicData uri="http://schemas.openxmlformats.org/drawingml/2006/table">
            <a:tbl>
              <a:tblPr/>
              <a:tblGrid>
                <a:gridCol w="3046956">
                  <a:extLst>
                    <a:ext uri="{9D8B030D-6E8A-4147-A177-3AD203B41FA5}">
                      <a16:colId xmlns:a16="http://schemas.microsoft.com/office/drawing/2014/main" val="1362183434"/>
                    </a:ext>
                  </a:extLst>
                </a:gridCol>
                <a:gridCol w="3046956">
                  <a:extLst>
                    <a:ext uri="{9D8B030D-6E8A-4147-A177-3AD203B41FA5}">
                      <a16:colId xmlns:a16="http://schemas.microsoft.com/office/drawing/2014/main" val="1221159850"/>
                    </a:ext>
                  </a:extLst>
                </a:gridCol>
              </a:tblGrid>
              <a:tr h="0">
                <a:tc>
                  <a:txBody>
                    <a:bodyPr/>
                    <a:lstStyle/>
                    <a:p>
                      <a:pPr>
                        <a:buNone/>
                      </a:pPr>
                      <a:r>
                        <a:rPr lang="en-US"/>
                        <a:t>Indicator</a:t>
                      </a:r>
                    </a:p>
                  </a:txBody>
                  <a:tcPr anchor="ctr">
                    <a:lnL>
                      <a:noFill/>
                    </a:lnL>
                    <a:lnR>
                      <a:noFill/>
                    </a:lnR>
                    <a:lnT>
                      <a:noFill/>
                    </a:lnT>
                    <a:lnB>
                      <a:noFill/>
                    </a:lnB>
                    <a:noFill/>
                  </a:tcPr>
                </a:tc>
                <a:tc>
                  <a:txBody>
                    <a:bodyPr/>
                    <a:lstStyle/>
                    <a:p>
                      <a:pPr>
                        <a:buNone/>
                      </a:pPr>
                      <a:r>
                        <a:rPr lang="en-US"/>
                        <a:t>Value</a:t>
                      </a:r>
                    </a:p>
                  </a:txBody>
                  <a:tcPr anchor="ctr">
                    <a:lnL>
                      <a:noFill/>
                    </a:lnL>
                    <a:lnR>
                      <a:noFill/>
                    </a:lnR>
                    <a:lnT>
                      <a:noFill/>
                    </a:lnT>
                    <a:lnB>
                      <a:noFill/>
                    </a:lnB>
                    <a:noFill/>
                  </a:tcPr>
                </a:tc>
                <a:extLst>
                  <a:ext uri="{0D108BD9-81ED-4DB2-BD59-A6C34878D82A}">
                    <a16:rowId xmlns:a16="http://schemas.microsoft.com/office/drawing/2014/main" val="1949457064"/>
                  </a:ext>
                </a:extLst>
              </a:tr>
              <a:tr h="0">
                <a:tc>
                  <a:txBody>
                    <a:bodyPr/>
                    <a:lstStyle/>
                    <a:p>
                      <a:pPr>
                        <a:buNone/>
                      </a:pPr>
                      <a:r>
                        <a:rPr lang="en-US"/>
                        <a:t>Reduction of CO₂ emissions [tons CO₂/year]</a:t>
                      </a:r>
                    </a:p>
                  </a:txBody>
                  <a:tcPr anchor="ctr">
                    <a:lnL>
                      <a:noFill/>
                    </a:lnL>
                    <a:lnR>
                      <a:noFill/>
                    </a:lnR>
                    <a:lnT>
                      <a:noFill/>
                    </a:lnT>
                    <a:lnB>
                      <a:noFill/>
                    </a:lnB>
                    <a:noFill/>
                  </a:tcPr>
                </a:tc>
                <a:tc>
                  <a:txBody>
                    <a:bodyPr/>
                    <a:lstStyle/>
                    <a:p>
                      <a:pPr>
                        <a:buNone/>
                      </a:pPr>
                      <a:r>
                        <a:rPr lang="en-US" dirty="0"/>
                        <a:t>25,80</a:t>
                      </a:r>
                    </a:p>
                  </a:txBody>
                  <a:tcPr anchor="ctr">
                    <a:lnL>
                      <a:noFill/>
                    </a:lnL>
                    <a:lnR>
                      <a:noFill/>
                    </a:lnR>
                    <a:lnT>
                      <a:noFill/>
                    </a:lnT>
                    <a:lnB>
                      <a:noFill/>
                    </a:lnB>
                    <a:noFill/>
                  </a:tcPr>
                </a:tc>
                <a:extLst>
                  <a:ext uri="{0D108BD9-81ED-4DB2-BD59-A6C34878D82A}">
                    <a16:rowId xmlns:a16="http://schemas.microsoft.com/office/drawing/2014/main" val="1958599139"/>
                  </a:ext>
                </a:extLst>
              </a:tr>
              <a:tr h="0">
                <a:tc>
                  <a:txBody>
                    <a:bodyPr/>
                    <a:lstStyle/>
                    <a:p>
                      <a:pPr>
                        <a:buNone/>
                      </a:pPr>
                      <a:r>
                        <a:rPr lang="en-US"/>
                        <a:t>Reduction of energy consumption [toe/year]</a:t>
                      </a:r>
                    </a:p>
                  </a:txBody>
                  <a:tcPr anchor="ctr">
                    <a:lnL>
                      <a:noFill/>
                    </a:lnL>
                    <a:lnR>
                      <a:noFill/>
                    </a:lnR>
                    <a:lnT>
                      <a:noFill/>
                    </a:lnT>
                    <a:lnB>
                      <a:noFill/>
                    </a:lnB>
                    <a:noFill/>
                  </a:tcPr>
                </a:tc>
                <a:tc>
                  <a:txBody>
                    <a:bodyPr/>
                    <a:lstStyle/>
                    <a:p>
                      <a:pPr>
                        <a:buNone/>
                      </a:pPr>
                      <a:r>
                        <a:rPr lang="en-US" dirty="0"/>
                        <a:t>12,3</a:t>
                      </a:r>
                    </a:p>
                  </a:txBody>
                  <a:tcPr anchor="ctr">
                    <a:lnL>
                      <a:noFill/>
                    </a:lnL>
                    <a:lnR>
                      <a:noFill/>
                    </a:lnR>
                    <a:lnT>
                      <a:noFill/>
                    </a:lnT>
                    <a:lnB>
                      <a:noFill/>
                    </a:lnB>
                    <a:noFill/>
                  </a:tcPr>
                </a:tc>
                <a:extLst>
                  <a:ext uri="{0D108BD9-81ED-4DB2-BD59-A6C34878D82A}">
                    <a16:rowId xmlns:a16="http://schemas.microsoft.com/office/drawing/2014/main" val="1469780484"/>
                  </a:ext>
                </a:extLst>
              </a:tr>
              <a:tr h="0">
                <a:tc>
                  <a:txBody>
                    <a:bodyPr/>
                    <a:lstStyle/>
                    <a:p>
                      <a:pPr>
                        <a:buNone/>
                      </a:pPr>
                      <a:r>
                        <a:rPr lang="en-US"/>
                        <a:t>Reduction of energy costs [%]</a:t>
                      </a:r>
                    </a:p>
                  </a:txBody>
                  <a:tcPr anchor="ctr">
                    <a:lnL>
                      <a:noFill/>
                    </a:lnL>
                    <a:lnR>
                      <a:noFill/>
                    </a:lnR>
                    <a:lnT>
                      <a:noFill/>
                    </a:lnT>
                    <a:lnB>
                      <a:noFill/>
                    </a:lnB>
                    <a:noFill/>
                  </a:tcPr>
                </a:tc>
                <a:tc>
                  <a:txBody>
                    <a:bodyPr/>
                    <a:lstStyle/>
                    <a:p>
                      <a:pPr>
                        <a:buNone/>
                      </a:pPr>
                      <a:r>
                        <a:rPr lang="en-US" dirty="0"/>
                        <a:t>76,79%</a:t>
                      </a:r>
                    </a:p>
                  </a:txBody>
                  <a:tcPr anchor="ctr">
                    <a:lnL>
                      <a:noFill/>
                    </a:lnL>
                    <a:lnR>
                      <a:noFill/>
                    </a:lnR>
                    <a:lnT>
                      <a:noFill/>
                    </a:lnT>
                    <a:lnB>
                      <a:noFill/>
                    </a:lnB>
                    <a:noFill/>
                  </a:tcPr>
                </a:tc>
                <a:extLst>
                  <a:ext uri="{0D108BD9-81ED-4DB2-BD59-A6C34878D82A}">
                    <a16:rowId xmlns:a16="http://schemas.microsoft.com/office/drawing/2014/main" val="370081912"/>
                  </a:ext>
                </a:extLst>
              </a:tr>
            </a:tbl>
          </a:graphicData>
        </a:graphic>
      </p:graphicFrame>
      <p:sp>
        <p:nvSpPr>
          <p:cNvPr id="9" name="TextBox 8">
            <a:extLst>
              <a:ext uri="{FF2B5EF4-FFF2-40B4-BE49-F238E27FC236}">
                <a16:creationId xmlns:a16="http://schemas.microsoft.com/office/drawing/2014/main" id="{985D99BD-B178-A878-B127-784539DA36E0}"/>
              </a:ext>
            </a:extLst>
          </p:cNvPr>
          <p:cNvSpPr txBox="1"/>
          <p:nvPr/>
        </p:nvSpPr>
        <p:spPr>
          <a:xfrm>
            <a:off x="538619" y="2714270"/>
            <a:ext cx="6137752" cy="369332"/>
          </a:xfrm>
          <a:prstGeom prst="rect">
            <a:avLst/>
          </a:prstGeom>
          <a:noFill/>
        </p:spPr>
        <p:txBody>
          <a:bodyPr wrap="square">
            <a:spAutoFit/>
          </a:bodyPr>
          <a:lstStyle/>
          <a:p>
            <a:r>
              <a:rPr lang="en-US" b="1" dirty="0"/>
              <a:t>Building C6 – CANTEEN</a:t>
            </a:r>
          </a:p>
        </p:txBody>
      </p:sp>
      <p:graphicFrame>
        <p:nvGraphicFramePr>
          <p:cNvPr id="11" name="Table 10">
            <a:extLst>
              <a:ext uri="{FF2B5EF4-FFF2-40B4-BE49-F238E27FC236}">
                <a16:creationId xmlns:a16="http://schemas.microsoft.com/office/drawing/2014/main" id="{80D3ECA5-126A-DA4B-22DB-59507D605BD9}"/>
              </a:ext>
            </a:extLst>
          </p:cNvPr>
          <p:cNvGraphicFramePr>
            <a:graphicFrameLocks noGrp="1"/>
          </p:cNvGraphicFramePr>
          <p:nvPr>
            <p:extLst>
              <p:ext uri="{D42A27DB-BD31-4B8C-83A1-F6EECF244321}">
                <p14:modId xmlns:p14="http://schemas.microsoft.com/office/powerpoint/2010/main" val="1131297495"/>
              </p:ext>
            </p:extLst>
          </p:nvPr>
        </p:nvGraphicFramePr>
        <p:xfrm>
          <a:off x="6094412" y="2898936"/>
          <a:ext cx="6137752" cy="2651760"/>
        </p:xfrm>
        <a:graphic>
          <a:graphicData uri="http://schemas.openxmlformats.org/drawingml/2006/table">
            <a:tbl>
              <a:tblPr/>
              <a:tblGrid>
                <a:gridCol w="3068876">
                  <a:extLst>
                    <a:ext uri="{9D8B030D-6E8A-4147-A177-3AD203B41FA5}">
                      <a16:colId xmlns:a16="http://schemas.microsoft.com/office/drawing/2014/main" val="4150892242"/>
                    </a:ext>
                  </a:extLst>
                </a:gridCol>
                <a:gridCol w="3068876">
                  <a:extLst>
                    <a:ext uri="{9D8B030D-6E8A-4147-A177-3AD203B41FA5}">
                      <a16:colId xmlns:a16="http://schemas.microsoft.com/office/drawing/2014/main" val="2243511953"/>
                    </a:ext>
                  </a:extLst>
                </a:gridCol>
              </a:tblGrid>
              <a:tr h="0">
                <a:tc>
                  <a:txBody>
                    <a:bodyPr/>
                    <a:lstStyle/>
                    <a:p>
                      <a:pPr>
                        <a:buNone/>
                      </a:pPr>
                      <a:r>
                        <a:rPr lang="en-US"/>
                        <a:t>Indicator</a:t>
                      </a:r>
                    </a:p>
                  </a:txBody>
                  <a:tcPr anchor="ctr">
                    <a:lnL>
                      <a:noFill/>
                    </a:lnL>
                    <a:lnR>
                      <a:noFill/>
                    </a:lnR>
                    <a:lnT>
                      <a:noFill/>
                    </a:lnT>
                    <a:lnB>
                      <a:noFill/>
                    </a:lnB>
                    <a:noFill/>
                  </a:tcPr>
                </a:tc>
                <a:tc>
                  <a:txBody>
                    <a:bodyPr/>
                    <a:lstStyle/>
                    <a:p>
                      <a:pPr>
                        <a:buNone/>
                      </a:pPr>
                      <a:r>
                        <a:rPr lang="en-US"/>
                        <a:t>Value</a:t>
                      </a:r>
                    </a:p>
                  </a:txBody>
                  <a:tcPr anchor="ctr">
                    <a:lnL>
                      <a:noFill/>
                    </a:lnL>
                    <a:lnR>
                      <a:noFill/>
                    </a:lnR>
                    <a:lnT>
                      <a:noFill/>
                    </a:lnT>
                    <a:lnB>
                      <a:noFill/>
                    </a:lnB>
                    <a:noFill/>
                  </a:tcPr>
                </a:tc>
                <a:extLst>
                  <a:ext uri="{0D108BD9-81ED-4DB2-BD59-A6C34878D82A}">
                    <a16:rowId xmlns:a16="http://schemas.microsoft.com/office/drawing/2014/main" val="659045528"/>
                  </a:ext>
                </a:extLst>
              </a:tr>
              <a:tr h="0">
                <a:tc>
                  <a:txBody>
                    <a:bodyPr/>
                    <a:lstStyle/>
                    <a:p>
                      <a:pPr>
                        <a:buNone/>
                      </a:pPr>
                      <a:r>
                        <a:rPr lang="en-US"/>
                        <a:t>Reduction of CO₂ emissions [tons CO₂/year]</a:t>
                      </a:r>
                    </a:p>
                  </a:txBody>
                  <a:tcPr anchor="ctr">
                    <a:lnL>
                      <a:noFill/>
                    </a:lnL>
                    <a:lnR>
                      <a:noFill/>
                    </a:lnR>
                    <a:lnT>
                      <a:noFill/>
                    </a:lnT>
                    <a:lnB>
                      <a:noFill/>
                    </a:lnB>
                    <a:noFill/>
                  </a:tcPr>
                </a:tc>
                <a:tc>
                  <a:txBody>
                    <a:bodyPr/>
                    <a:lstStyle/>
                    <a:p>
                      <a:pPr>
                        <a:buNone/>
                      </a:pPr>
                      <a:r>
                        <a:rPr lang="en-US"/>
                        <a:t>233,35</a:t>
                      </a:r>
                    </a:p>
                  </a:txBody>
                  <a:tcPr anchor="ctr">
                    <a:lnL>
                      <a:noFill/>
                    </a:lnL>
                    <a:lnR>
                      <a:noFill/>
                    </a:lnR>
                    <a:lnT>
                      <a:noFill/>
                    </a:lnT>
                    <a:lnB>
                      <a:noFill/>
                    </a:lnB>
                    <a:noFill/>
                  </a:tcPr>
                </a:tc>
                <a:extLst>
                  <a:ext uri="{0D108BD9-81ED-4DB2-BD59-A6C34878D82A}">
                    <a16:rowId xmlns:a16="http://schemas.microsoft.com/office/drawing/2014/main" val="2978537933"/>
                  </a:ext>
                </a:extLst>
              </a:tr>
              <a:tr h="0">
                <a:tc>
                  <a:txBody>
                    <a:bodyPr/>
                    <a:lstStyle/>
                    <a:p>
                      <a:pPr>
                        <a:buNone/>
                      </a:pPr>
                      <a:r>
                        <a:rPr lang="en-US"/>
                        <a:t>Reduction of CO₂ emissions [%]</a:t>
                      </a:r>
                    </a:p>
                  </a:txBody>
                  <a:tcPr anchor="ctr">
                    <a:lnL>
                      <a:noFill/>
                    </a:lnL>
                    <a:lnR>
                      <a:noFill/>
                    </a:lnR>
                    <a:lnT>
                      <a:noFill/>
                    </a:lnT>
                    <a:lnB>
                      <a:noFill/>
                    </a:lnB>
                    <a:noFill/>
                  </a:tcPr>
                </a:tc>
                <a:tc>
                  <a:txBody>
                    <a:bodyPr/>
                    <a:lstStyle/>
                    <a:p>
                      <a:pPr>
                        <a:buNone/>
                      </a:pPr>
                      <a:r>
                        <a:rPr lang="en-US"/>
                        <a:t>83%</a:t>
                      </a:r>
                    </a:p>
                  </a:txBody>
                  <a:tcPr anchor="ctr">
                    <a:lnL>
                      <a:noFill/>
                    </a:lnL>
                    <a:lnR>
                      <a:noFill/>
                    </a:lnR>
                    <a:lnT>
                      <a:noFill/>
                    </a:lnT>
                    <a:lnB>
                      <a:noFill/>
                    </a:lnB>
                    <a:noFill/>
                  </a:tcPr>
                </a:tc>
                <a:extLst>
                  <a:ext uri="{0D108BD9-81ED-4DB2-BD59-A6C34878D82A}">
                    <a16:rowId xmlns:a16="http://schemas.microsoft.com/office/drawing/2014/main" val="2097342343"/>
                  </a:ext>
                </a:extLst>
              </a:tr>
              <a:tr h="0">
                <a:tc>
                  <a:txBody>
                    <a:bodyPr/>
                    <a:lstStyle/>
                    <a:p>
                      <a:pPr>
                        <a:buNone/>
                      </a:pPr>
                      <a:r>
                        <a:rPr lang="en-US"/>
                        <a:t>Reduction of energy consumption [toe/year]</a:t>
                      </a:r>
                    </a:p>
                  </a:txBody>
                  <a:tcPr anchor="ctr">
                    <a:lnL>
                      <a:noFill/>
                    </a:lnL>
                    <a:lnR>
                      <a:noFill/>
                    </a:lnR>
                    <a:lnT>
                      <a:noFill/>
                    </a:lnT>
                    <a:lnB>
                      <a:noFill/>
                    </a:lnB>
                    <a:noFill/>
                  </a:tcPr>
                </a:tc>
                <a:tc>
                  <a:txBody>
                    <a:bodyPr/>
                    <a:lstStyle/>
                    <a:p>
                      <a:pPr>
                        <a:buNone/>
                      </a:pPr>
                      <a:r>
                        <a:rPr lang="en-US"/>
                        <a:t>110.35</a:t>
                      </a:r>
                    </a:p>
                  </a:txBody>
                  <a:tcPr anchor="ctr">
                    <a:lnL>
                      <a:noFill/>
                    </a:lnL>
                    <a:lnR>
                      <a:noFill/>
                    </a:lnR>
                    <a:lnT>
                      <a:noFill/>
                    </a:lnT>
                    <a:lnB>
                      <a:noFill/>
                    </a:lnB>
                    <a:noFill/>
                  </a:tcPr>
                </a:tc>
                <a:extLst>
                  <a:ext uri="{0D108BD9-81ED-4DB2-BD59-A6C34878D82A}">
                    <a16:rowId xmlns:a16="http://schemas.microsoft.com/office/drawing/2014/main" val="3891065478"/>
                  </a:ext>
                </a:extLst>
              </a:tr>
              <a:tr h="0">
                <a:tc>
                  <a:txBody>
                    <a:bodyPr/>
                    <a:lstStyle/>
                    <a:p>
                      <a:pPr>
                        <a:buNone/>
                      </a:pPr>
                      <a:r>
                        <a:rPr lang="en-US"/>
                        <a:t>Reduction of energy costs [%]</a:t>
                      </a:r>
                    </a:p>
                  </a:txBody>
                  <a:tcPr anchor="ctr">
                    <a:lnL>
                      <a:noFill/>
                    </a:lnL>
                    <a:lnR>
                      <a:noFill/>
                    </a:lnR>
                    <a:lnT>
                      <a:noFill/>
                    </a:lnT>
                    <a:lnB>
                      <a:noFill/>
                    </a:lnB>
                    <a:noFill/>
                  </a:tcPr>
                </a:tc>
                <a:tc>
                  <a:txBody>
                    <a:bodyPr/>
                    <a:lstStyle/>
                    <a:p>
                      <a:pPr>
                        <a:buNone/>
                      </a:pPr>
                      <a:r>
                        <a:rPr lang="en-US" dirty="0"/>
                        <a:t>72%</a:t>
                      </a:r>
                    </a:p>
                  </a:txBody>
                  <a:tcPr anchor="ctr">
                    <a:lnL>
                      <a:noFill/>
                    </a:lnL>
                    <a:lnR>
                      <a:noFill/>
                    </a:lnR>
                    <a:lnT>
                      <a:noFill/>
                    </a:lnT>
                    <a:lnB>
                      <a:noFill/>
                    </a:lnB>
                    <a:noFill/>
                  </a:tcPr>
                </a:tc>
                <a:extLst>
                  <a:ext uri="{0D108BD9-81ED-4DB2-BD59-A6C34878D82A}">
                    <a16:rowId xmlns:a16="http://schemas.microsoft.com/office/drawing/2014/main" val="2696466169"/>
                  </a:ext>
                </a:extLst>
              </a:tr>
            </a:tbl>
          </a:graphicData>
        </a:graphic>
      </p:graphicFrame>
      <p:sp>
        <p:nvSpPr>
          <p:cNvPr id="13" name="TextBox 12">
            <a:extLst>
              <a:ext uri="{FF2B5EF4-FFF2-40B4-BE49-F238E27FC236}">
                <a16:creationId xmlns:a16="http://schemas.microsoft.com/office/drawing/2014/main" id="{0B37F685-5782-1BF2-A3C6-59CC38A2142F}"/>
              </a:ext>
            </a:extLst>
          </p:cNvPr>
          <p:cNvSpPr txBox="1"/>
          <p:nvPr/>
        </p:nvSpPr>
        <p:spPr>
          <a:xfrm>
            <a:off x="6097044" y="2625889"/>
            <a:ext cx="6140884" cy="369332"/>
          </a:xfrm>
          <a:prstGeom prst="rect">
            <a:avLst/>
          </a:prstGeom>
          <a:noFill/>
        </p:spPr>
        <p:txBody>
          <a:bodyPr wrap="square">
            <a:spAutoFit/>
          </a:bodyPr>
          <a:lstStyle/>
          <a:p>
            <a:r>
              <a:rPr lang="en-US" b="1" dirty="0"/>
              <a:t>PROJECT</a:t>
            </a:r>
          </a:p>
        </p:txBody>
      </p:sp>
    </p:spTree>
    <p:extLst>
      <p:ext uri="{BB962C8B-B14F-4D97-AF65-F5344CB8AC3E}">
        <p14:creationId xmlns:p14="http://schemas.microsoft.com/office/powerpoint/2010/main" val="36206991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45B8B8-2368-9B3C-862A-A56F6432719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8A2674E8-C40C-448B-8F9E-D055C6734233}"/>
              </a:ext>
            </a:extLst>
          </p:cNvPr>
          <p:cNvSpPr/>
          <p:nvPr/>
        </p:nvSpPr>
        <p:spPr>
          <a:xfrm>
            <a:off x="0" y="0"/>
            <a:ext cx="12188952" cy="6858000"/>
          </a:xfrm>
          <a:prstGeom prst="rect">
            <a:avLst/>
          </a:prstGeom>
          <a:solidFill>
            <a:srgbClr val="FAFA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21AE838F-FBDF-6308-64F2-5880D245C01F}"/>
              </a:ext>
            </a:extLst>
          </p:cNvPr>
          <p:cNvSpPr/>
          <p:nvPr/>
        </p:nvSpPr>
        <p:spPr>
          <a:xfrm>
            <a:off x="0" y="822960"/>
            <a:ext cx="12188952" cy="640080"/>
          </a:xfrm>
          <a:prstGeom prst="rect">
            <a:avLst/>
          </a:prstGeom>
          <a:solidFill>
            <a:srgbClr val="E3061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a:extLst>
              <a:ext uri="{FF2B5EF4-FFF2-40B4-BE49-F238E27FC236}">
                <a16:creationId xmlns:a16="http://schemas.microsoft.com/office/drawing/2014/main" id="{E9BC4698-9E17-E935-3FAD-432A704F27BE}"/>
              </a:ext>
            </a:extLst>
          </p:cNvPr>
          <p:cNvSpPr txBox="1"/>
          <p:nvPr/>
        </p:nvSpPr>
        <p:spPr>
          <a:xfrm>
            <a:off x="85543" y="1164601"/>
            <a:ext cx="11962800" cy="830997"/>
          </a:xfrm>
          <a:prstGeom prst="rect">
            <a:avLst/>
          </a:prstGeom>
          <a:noFill/>
        </p:spPr>
        <p:txBody>
          <a:bodyPr wrap="square">
            <a:spAutoFit/>
          </a:bodyPr>
          <a:lstStyle/>
          <a:p>
            <a:endParaRPr lang="en-US" sz="2000" b="1" dirty="0"/>
          </a:p>
          <a:p>
            <a:pPr algn="ctr"/>
            <a:r>
              <a:rPr lang="en-US" sz="2800" b="1" dirty="0"/>
              <a:t>Main intervention works</a:t>
            </a:r>
            <a:endParaRPr lang="ro-RO" sz="2800" b="1" dirty="0"/>
          </a:p>
        </p:txBody>
      </p:sp>
      <p:sp>
        <p:nvSpPr>
          <p:cNvPr id="8" name="TextBox 7">
            <a:extLst>
              <a:ext uri="{FF2B5EF4-FFF2-40B4-BE49-F238E27FC236}">
                <a16:creationId xmlns:a16="http://schemas.microsoft.com/office/drawing/2014/main" id="{96CB9A9F-D7B3-5BE6-85B0-74A1BB0C5775}"/>
              </a:ext>
            </a:extLst>
          </p:cNvPr>
          <p:cNvSpPr txBox="1"/>
          <p:nvPr/>
        </p:nvSpPr>
        <p:spPr>
          <a:xfrm>
            <a:off x="3874958" y="6035040"/>
            <a:ext cx="4439036" cy="369332"/>
          </a:xfrm>
          <a:prstGeom prst="rect">
            <a:avLst/>
          </a:prstGeom>
          <a:noFill/>
        </p:spPr>
        <p:txBody>
          <a:bodyPr wrap="none">
            <a:spAutoFit/>
          </a:bodyPr>
          <a:lstStyle/>
          <a:p>
            <a:pPr algn="ctr">
              <a:defRPr sz="900">
                <a:solidFill>
                  <a:srgbClr val="5A5A5A"/>
                </a:solidFill>
              </a:defRPr>
            </a:pPr>
            <a:r>
              <a:rPr dirty="0"/>
              <a:t>Supported by the Swiss contribution to reducing economic and social disparities in the EU. </a:t>
            </a:r>
            <a:endParaRPr lang="en-US" dirty="0"/>
          </a:p>
          <a:p>
            <a:pPr algn="ctr">
              <a:defRPr sz="900">
                <a:solidFill>
                  <a:srgbClr val="5A5A5A"/>
                </a:solidFill>
              </a:defRPr>
            </a:pPr>
            <a:r>
              <a:rPr dirty="0"/>
              <a:t>This material does not necessarily reflect the official position of Switzerland.</a:t>
            </a:r>
          </a:p>
        </p:txBody>
      </p:sp>
      <p:pic>
        <p:nvPicPr>
          <p:cNvPr id="10" name="Picture 9">
            <a:extLst>
              <a:ext uri="{FF2B5EF4-FFF2-40B4-BE49-F238E27FC236}">
                <a16:creationId xmlns:a16="http://schemas.microsoft.com/office/drawing/2014/main" id="{664E0535-A8AF-3181-43AF-5D5AEFCB4123}"/>
              </a:ext>
            </a:extLst>
          </p:cNvPr>
          <p:cNvPicPr>
            <a:picLocks noChangeAspect="1"/>
          </p:cNvPicPr>
          <p:nvPr/>
        </p:nvPicPr>
        <p:blipFill>
          <a:blip r:embed="rId2"/>
          <a:stretch>
            <a:fillRect/>
          </a:stretch>
        </p:blipFill>
        <p:spPr>
          <a:xfrm>
            <a:off x="140482" y="-67868"/>
            <a:ext cx="3641032" cy="1050136"/>
          </a:xfrm>
          <a:prstGeom prst="rect">
            <a:avLst/>
          </a:prstGeom>
        </p:spPr>
      </p:pic>
      <p:pic>
        <p:nvPicPr>
          <p:cNvPr id="18" name="Picture 17">
            <a:extLst>
              <a:ext uri="{FF2B5EF4-FFF2-40B4-BE49-F238E27FC236}">
                <a16:creationId xmlns:a16="http://schemas.microsoft.com/office/drawing/2014/main" id="{C380701E-1A06-490A-0B1E-C5B4F49AD48F}"/>
              </a:ext>
            </a:extLst>
          </p:cNvPr>
          <p:cNvPicPr>
            <a:picLocks noChangeAspect="1"/>
          </p:cNvPicPr>
          <p:nvPr/>
        </p:nvPicPr>
        <p:blipFill>
          <a:blip r:embed="rId3"/>
          <a:stretch>
            <a:fillRect/>
          </a:stretch>
        </p:blipFill>
        <p:spPr>
          <a:xfrm>
            <a:off x="10699026" y="-653"/>
            <a:ext cx="1349317" cy="802844"/>
          </a:xfrm>
          <a:prstGeom prst="rect">
            <a:avLst/>
          </a:prstGeom>
        </p:spPr>
      </p:pic>
      <p:sp>
        <p:nvSpPr>
          <p:cNvPr id="19" name="TextBox 18">
            <a:extLst>
              <a:ext uri="{FF2B5EF4-FFF2-40B4-BE49-F238E27FC236}">
                <a16:creationId xmlns:a16="http://schemas.microsoft.com/office/drawing/2014/main" id="{BF9694A5-ED9A-6C06-538B-7743483ECA12}"/>
              </a:ext>
            </a:extLst>
          </p:cNvPr>
          <p:cNvSpPr txBox="1"/>
          <p:nvPr/>
        </p:nvSpPr>
        <p:spPr>
          <a:xfrm>
            <a:off x="5505061" y="88315"/>
            <a:ext cx="4152124" cy="646331"/>
          </a:xfrm>
          <a:prstGeom prst="rect">
            <a:avLst/>
          </a:prstGeom>
          <a:noFill/>
        </p:spPr>
        <p:txBody>
          <a:bodyPr wrap="square" rtlCol="0">
            <a:spAutoFit/>
          </a:bodyPr>
          <a:lstStyle/>
          <a:p>
            <a:r>
              <a:rPr lang="en-US" dirty="0"/>
              <a:t>Ministry of Development, Public Works and Administration</a:t>
            </a:r>
            <a:endParaRPr lang="en-US" b="1" dirty="0"/>
          </a:p>
        </p:txBody>
      </p:sp>
      <p:pic>
        <p:nvPicPr>
          <p:cNvPr id="1026" name="Picture 2">
            <a:extLst>
              <a:ext uri="{FF2B5EF4-FFF2-40B4-BE49-F238E27FC236}">
                <a16:creationId xmlns:a16="http://schemas.microsoft.com/office/drawing/2014/main" id="{A15F615A-5BCD-66D4-4F41-57C774A6451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40308" y="37438"/>
            <a:ext cx="764753" cy="76475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66024D87-20A7-3F3F-1072-2FB53DA8C75F}"/>
              </a:ext>
            </a:extLst>
          </p:cNvPr>
          <p:cNvSpPr txBox="1"/>
          <p:nvPr/>
        </p:nvSpPr>
        <p:spPr>
          <a:xfrm>
            <a:off x="604737" y="2757760"/>
            <a:ext cx="9800648" cy="2862322"/>
          </a:xfrm>
          <a:prstGeom prst="rect">
            <a:avLst/>
          </a:prstGeom>
          <a:noFill/>
        </p:spPr>
        <p:txBody>
          <a:bodyPr wrap="square">
            <a:spAutoFit/>
          </a:bodyPr>
          <a:lstStyle/>
          <a:p>
            <a:pPr>
              <a:buNone/>
            </a:pPr>
            <a:r>
              <a:rPr lang="en-US" dirty="0"/>
              <a:t>The energy efficiency project has a unified approach for all three buildings of the school.</a:t>
            </a:r>
          </a:p>
          <a:p>
            <a:pPr>
              <a:buNone/>
            </a:pPr>
            <a:br>
              <a:rPr lang="en-US" dirty="0"/>
            </a:br>
            <a:r>
              <a:rPr lang="en-US" dirty="0"/>
              <a:t>The main intervention works are as follows:</a:t>
            </a:r>
          </a:p>
          <a:p>
            <a:pPr>
              <a:buNone/>
            </a:pPr>
            <a:endParaRPr lang="en-US" dirty="0"/>
          </a:p>
          <a:p>
            <a:pPr>
              <a:buNone/>
            </a:pPr>
            <a:r>
              <a:rPr lang="en-US" dirty="0"/>
              <a:t>• Repairs and modernization of the buildings to meet current construction quality standards;</a:t>
            </a:r>
            <a:br>
              <a:rPr lang="en-US" dirty="0"/>
            </a:br>
            <a:r>
              <a:rPr lang="en-US" dirty="0"/>
              <a:t>• Construction of a sanitary group for people with disabilities;</a:t>
            </a:r>
            <a:br>
              <a:rPr lang="en-US" dirty="0"/>
            </a:br>
            <a:r>
              <a:rPr lang="en-US" dirty="0"/>
              <a:t>• Thermal insulation of the building envelope elements;</a:t>
            </a:r>
            <a:br>
              <a:rPr lang="en-US" dirty="0"/>
            </a:br>
            <a:r>
              <a:rPr lang="en-US" dirty="0"/>
              <a:t>• Replacement of joinery and glazing;</a:t>
            </a:r>
            <a:br>
              <a:rPr lang="en-US" dirty="0"/>
            </a:br>
            <a:r>
              <a:rPr lang="en-US" dirty="0"/>
              <a:t>• Installation of reversible air-to-water heat pumps;</a:t>
            </a:r>
            <a:br>
              <a:rPr lang="en-US" dirty="0"/>
            </a:br>
            <a:endParaRPr lang="en-US" dirty="0"/>
          </a:p>
        </p:txBody>
      </p:sp>
    </p:spTree>
    <p:extLst>
      <p:ext uri="{BB962C8B-B14F-4D97-AF65-F5344CB8AC3E}">
        <p14:creationId xmlns:p14="http://schemas.microsoft.com/office/powerpoint/2010/main" val="23861440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E998A2-76BE-36ED-3296-435587207FD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E64E0CD3-F57F-9FE1-F29B-3EC6EBFB5D03}"/>
              </a:ext>
            </a:extLst>
          </p:cNvPr>
          <p:cNvSpPr/>
          <p:nvPr/>
        </p:nvSpPr>
        <p:spPr>
          <a:xfrm>
            <a:off x="0" y="0"/>
            <a:ext cx="12188952" cy="6858000"/>
          </a:xfrm>
          <a:prstGeom prst="rect">
            <a:avLst/>
          </a:prstGeom>
          <a:solidFill>
            <a:srgbClr val="FAFA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1E6C6A36-A192-A739-6978-450629AF1086}"/>
              </a:ext>
            </a:extLst>
          </p:cNvPr>
          <p:cNvSpPr/>
          <p:nvPr/>
        </p:nvSpPr>
        <p:spPr>
          <a:xfrm>
            <a:off x="0" y="822960"/>
            <a:ext cx="12188952" cy="640080"/>
          </a:xfrm>
          <a:prstGeom prst="rect">
            <a:avLst/>
          </a:prstGeom>
          <a:solidFill>
            <a:srgbClr val="E3061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a:extLst>
              <a:ext uri="{FF2B5EF4-FFF2-40B4-BE49-F238E27FC236}">
                <a16:creationId xmlns:a16="http://schemas.microsoft.com/office/drawing/2014/main" id="{4C19EC43-1947-4883-8513-F4B6587017B6}"/>
              </a:ext>
            </a:extLst>
          </p:cNvPr>
          <p:cNvSpPr txBox="1"/>
          <p:nvPr/>
        </p:nvSpPr>
        <p:spPr>
          <a:xfrm>
            <a:off x="85543" y="1164601"/>
            <a:ext cx="11962800" cy="830997"/>
          </a:xfrm>
          <a:prstGeom prst="rect">
            <a:avLst/>
          </a:prstGeom>
          <a:noFill/>
        </p:spPr>
        <p:txBody>
          <a:bodyPr wrap="square">
            <a:spAutoFit/>
          </a:bodyPr>
          <a:lstStyle/>
          <a:p>
            <a:endParaRPr lang="en-US" sz="2000" b="1" dirty="0"/>
          </a:p>
          <a:p>
            <a:pPr algn="ctr"/>
            <a:r>
              <a:rPr lang="en-US" sz="2800" b="1" dirty="0"/>
              <a:t>Main intervention works</a:t>
            </a:r>
            <a:endParaRPr lang="ro-RO" sz="2800" b="1" dirty="0"/>
          </a:p>
        </p:txBody>
      </p:sp>
      <p:sp>
        <p:nvSpPr>
          <p:cNvPr id="8" name="TextBox 7">
            <a:extLst>
              <a:ext uri="{FF2B5EF4-FFF2-40B4-BE49-F238E27FC236}">
                <a16:creationId xmlns:a16="http://schemas.microsoft.com/office/drawing/2014/main" id="{007C273C-BED7-0691-3211-7BF69F9621F7}"/>
              </a:ext>
            </a:extLst>
          </p:cNvPr>
          <p:cNvSpPr txBox="1"/>
          <p:nvPr/>
        </p:nvSpPr>
        <p:spPr>
          <a:xfrm>
            <a:off x="3874958" y="6035040"/>
            <a:ext cx="4439036" cy="369332"/>
          </a:xfrm>
          <a:prstGeom prst="rect">
            <a:avLst/>
          </a:prstGeom>
          <a:noFill/>
        </p:spPr>
        <p:txBody>
          <a:bodyPr wrap="none">
            <a:spAutoFit/>
          </a:bodyPr>
          <a:lstStyle/>
          <a:p>
            <a:pPr algn="ctr">
              <a:defRPr sz="900">
                <a:solidFill>
                  <a:srgbClr val="5A5A5A"/>
                </a:solidFill>
              </a:defRPr>
            </a:pPr>
            <a:r>
              <a:rPr dirty="0"/>
              <a:t>Supported by the Swiss contribution to reducing economic and social disparities in the EU. </a:t>
            </a:r>
            <a:endParaRPr lang="en-US" dirty="0"/>
          </a:p>
          <a:p>
            <a:pPr algn="ctr">
              <a:defRPr sz="900">
                <a:solidFill>
                  <a:srgbClr val="5A5A5A"/>
                </a:solidFill>
              </a:defRPr>
            </a:pPr>
            <a:r>
              <a:rPr dirty="0"/>
              <a:t>This material does not necessarily reflect the official position of Switzerland.</a:t>
            </a:r>
          </a:p>
        </p:txBody>
      </p:sp>
      <p:pic>
        <p:nvPicPr>
          <p:cNvPr id="10" name="Picture 9">
            <a:extLst>
              <a:ext uri="{FF2B5EF4-FFF2-40B4-BE49-F238E27FC236}">
                <a16:creationId xmlns:a16="http://schemas.microsoft.com/office/drawing/2014/main" id="{AD11C343-F19E-8CAD-ECE1-DD57345C9B44}"/>
              </a:ext>
            </a:extLst>
          </p:cNvPr>
          <p:cNvPicPr>
            <a:picLocks noChangeAspect="1"/>
          </p:cNvPicPr>
          <p:nvPr/>
        </p:nvPicPr>
        <p:blipFill>
          <a:blip r:embed="rId2"/>
          <a:stretch>
            <a:fillRect/>
          </a:stretch>
        </p:blipFill>
        <p:spPr>
          <a:xfrm>
            <a:off x="140482" y="-67868"/>
            <a:ext cx="3641032" cy="1050136"/>
          </a:xfrm>
          <a:prstGeom prst="rect">
            <a:avLst/>
          </a:prstGeom>
        </p:spPr>
      </p:pic>
      <p:pic>
        <p:nvPicPr>
          <p:cNvPr id="18" name="Picture 17">
            <a:extLst>
              <a:ext uri="{FF2B5EF4-FFF2-40B4-BE49-F238E27FC236}">
                <a16:creationId xmlns:a16="http://schemas.microsoft.com/office/drawing/2014/main" id="{85723592-BA02-AB1F-0988-D8B3F5CCA5C9}"/>
              </a:ext>
            </a:extLst>
          </p:cNvPr>
          <p:cNvPicPr>
            <a:picLocks noChangeAspect="1"/>
          </p:cNvPicPr>
          <p:nvPr/>
        </p:nvPicPr>
        <p:blipFill>
          <a:blip r:embed="rId3"/>
          <a:stretch>
            <a:fillRect/>
          </a:stretch>
        </p:blipFill>
        <p:spPr>
          <a:xfrm>
            <a:off x="10699026" y="-653"/>
            <a:ext cx="1349317" cy="802844"/>
          </a:xfrm>
          <a:prstGeom prst="rect">
            <a:avLst/>
          </a:prstGeom>
        </p:spPr>
      </p:pic>
      <p:sp>
        <p:nvSpPr>
          <p:cNvPr id="19" name="TextBox 18">
            <a:extLst>
              <a:ext uri="{FF2B5EF4-FFF2-40B4-BE49-F238E27FC236}">
                <a16:creationId xmlns:a16="http://schemas.microsoft.com/office/drawing/2014/main" id="{90AE595E-E914-12D6-7EE4-CBAFECA938AD}"/>
              </a:ext>
            </a:extLst>
          </p:cNvPr>
          <p:cNvSpPr txBox="1"/>
          <p:nvPr/>
        </p:nvSpPr>
        <p:spPr>
          <a:xfrm>
            <a:off x="5505061" y="88315"/>
            <a:ext cx="4152124" cy="646331"/>
          </a:xfrm>
          <a:prstGeom prst="rect">
            <a:avLst/>
          </a:prstGeom>
          <a:noFill/>
        </p:spPr>
        <p:txBody>
          <a:bodyPr wrap="square" rtlCol="0">
            <a:spAutoFit/>
          </a:bodyPr>
          <a:lstStyle/>
          <a:p>
            <a:r>
              <a:rPr lang="en-US" dirty="0"/>
              <a:t>Ministry of Development, Public Works and Administration</a:t>
            </a:r>
            <a:endParaRPr lang="en-US" b="1" dirty="0"/>
          </a:p>
        </p:txBody>
      </p:sp>
      <p:pic>
        <p:nvPicPr>
          <p:cNvPr id="1026" name="Picture 2">
            <a:extLst>
              <a:ext uri="{FF2B5EF4-FFF2-40B4-BE49-F238E27FC236}">
                <a16:creationId xmlns:a16="http://schemas.microsoft.com/office/drawing/2014/main" id="{0039D6ED-5491-3136-F534-1648B77082E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40308" y="37438"/>
            <a:ext cx="764753" cy="76475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9DF1503A-DF6B-3894-C26E-EB1EF4950279}"/>
              </a:ext>
            </a:extLst>
          </p:cNvPr>
          <p:cNvSpPr txBox="1"/>
          <p:nvPr/>
        </p:nvSpPr>
        <p:spPr>
          <a:xfrm>
            <a:off x="484818" y="2671997"/>
            <a:ext cx="9800648" cy="2585323"/>
          </a:xfrm>
          <a:prstGeom prst="rect">
            <a:avLst/>
          </a:prstGeom>
          <a:noFill/>
        </p:spPr>
        <p:txBody>
          <a:bodyPr wrap="square">
            <a:spAutoFit/>
          </a:bodyPr>
          <a:lstStyle/>
          <a:p>
            <a:pPr>
              <a:buNone/>
            </a:pPr>
            <a:r>
              <a:rPr lang="en-US" dirty="0"/>
              <a:t>• Replacement of the internal heating system, with the proposal to install fan coil units that allow both heating and cooling;</a:t>
            </a:r>
            <a:br>
              <a:rPr lang="en-US" dirty="0"/>
            </a:br>
            <a:r>
              <a:rPr lang="en-US" dirty="0"/>
              <a:t>• Ensuring decentralized ventilation with heat recovery;</a:t>
            </a:r>
            <a:br>
              <a:rPr lang="en-US" dirty="0"/>
            </a:br>
            <a:r>
              <a:rPr lang="en-US" dirty="0"/>
              <a:t>• Modernization of the interior lighting system using LED technology;</a:t>
            </a:r>
            <a:br>
              <a:rPr lang="en-US" dirty="0"/>
            </a:br>
            <a:r>
              <a:rPr lang="en-US" dirty="0"/>
              <a:t>• Installation of lighting sensors in common areas;</a:t>
            </a:r>
            <a:br>
              <a:rPr lang="en-US" dirty="0"/>
            </a:br>
            <a:r>
              <a:rPr lang="en-US" dirty="0"/>
              <a:t>• Integration of renewable energy sources - photovoltaic panels;</a:t>
            </a:r>
            <a:br>
              <a:rPr lang="en-US" dirty="0"/>
            </a:br>
            <a:r>
              <a:rPr lang="en-US" dirty="0"/>
              <a:t>• Implementation of a Building Energy Management System (BEMS), ready to actively manage buildings in relation to the power grid, optimize indoor comfort and maximize energy efficiency.</a:t>
            </a:r>
            <a:br>
              <a:rPr lang="en-US" dirty="0"/>
            </a:br>
            <a:endParaRPr lang="en-US" dirty="0"/>
          </a:p>
        </p:txBody>
      </p:sp>
    </p:spTree>
    <p:extLst>
      <p:ext uri="{BB962C8B-B14F-4D97-AF65-F5344CB8AC3E}">
        <p14:creationId xmlns:p14="http://schemas.microsoft.com/office/powerpoint/2010/main" val="723479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5E0106-9EE8-F9C2-C9BC-AE00BAB42DD8}"/>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AB4A9A17-F2DC-AFA1-CD4F-50EECFE42074}"/>
              </a:ext>
            </a:extLst>
          </p:cNvPr>
          <p:cNvSpPr/>
          <p:nvPr/>
        </p:nvSpPr>
        <p:spPr>
          <a:xfrm>
            <a:off x="0" y="0"/>
            <a:ext cx="12188952" cy="6858000"/>
          </a:xfrm>
          <a:prstGeom prst="rect">
            <a:avLst/>
          </a:prstGeom>
          <a:solidFill>
            <a:srgbClr val="FAFA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D9BD1E58-0746-C9B2-7D10-C2CDC2E67374}"/>
              </a:ext>
            </a:extLst>
          </p:cNvPr>
          <p:cNvSpPr/>
          <p:nvPr/>
        </p:nvSpPr>
        <p:spPr>
          <a:xfrm>
            <a:off x="0" y="822960"/>
            <a:ext cx="12188952" cy="640080"/>
          </a:xfrm>
          <a:prstGeom prst="rect">
            <a:avLst/>
          </a:prstGeom>
          <a:solidFill>
            <a:srgbClr val="E3061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a:extLst>
              <a:ext uri="{FF2B5EF4-FFF2-40B4-BE49-F238E27FC236}">
                <a16:creationId xmlns:a16="http://schemas.microsoft.com/office/drawing/2014/main" id="{16538FAD-668A-AEDB-CF88-C4E8162557B6}"/>
              </a:ext>
            </a:extLst>
          </p:cNvPr>
          <p:cNvSpPr txBox="1"/>
          <p:nvPr/>
        </p:nvSpPr>
        <p:spPr>
          <a:xfrm>
            <a:off x="226025" y="1377833"/>
            <a:ext cx="11962800" cy="1107996"/>
          </a:xfrm>
          <a:prstGeom prst="rect">
            <a:avLst/>
          </a:prstGeom>
          <a:noFill/>
        </p:spPr>
        <p:txBody>
          <a:bodyPr wrap="square">
            <a:spAutoFit/>
          </a:bodyPr>
          <a:lstStyle/>
          <a:p>
            <a:endParaRPr lang="en-US" sz="2000" b="1" dirty="0"/>
          </a:p>
          <a:p>
            <a:pPr algn="ctr"/>
            <a:r>
              <a:rPr lang="en-US" sz="2800" b="1" dirty="0"/>
              <a:t> Beneficiaries</a:t>
            </a:r>
            <a:endParaRPr lang="ro-RO" sz="1600" dirty="0"/>
          </a:p>
          <a:p>
            <a:endParaRPr lang="ro-RO" dirty="0"/>
          </a:p>
        </p:txBody>
      </p:sp>
      <p:sp>
        <p:nvSpPr>
          <p:cNvPr id="8" name="TextBox 7">
            <a:extLst>
              <a:ext uri="{FF2B5EF4-FFF2-40B4-BE49-F238E27FC236}">
                <a16:creationId xmlns:a16="http://schemas.microsoft.com/office/drawing/2014/main" id="{2C9D0204-4651-7C5D-B645-4A1231F5386C}"/>
              </a:ext>
            </a:extLst>
          </p:cNvPr>
          <p:cNvSpPr txBox="1"/>
          <p:nvPr/>
        </p:nvSpPr>
        <p:spPr>
          <a:xfrm>
            <a:off x="3874958" y="6035040"/>
            <a:ext cx="4439036" cy="369332"/>
          </a:xfrm>
          <a:prstGeom prst="rect">
            <a:avLst/>
          </a:prstGeom>
          <a:noFill/>
        </p:spPr>
        <p:txBody>
          <a:bodyPr wrap="none">
            <a:spAutoFit/>
          </a:bodyPr>
          <a:lstStyle/>
          <a:p>
            <a:pPr algn="ctr">
              <a:defRPr sz="900">
                <a:solidFill>
                  <a:srgbClr val="5A5A5A"/>
                </a:solidFill>
              </a:defRPr>
            </a:pPr>
            <a:r>
              <a:rPr dirty="0"/>
              <a:t>Supported by the Swiss contribution to reducing economic and social disparities in the EU. </a:t>
            </a:r>
            <a:endParaRPr lang="en-US" dirty="0"/>
          </a:p>
          <a:p>
            <a:pPr algn="ctr">
              <a:defRPr sz="900">
                <a:solidFill>
                  <a:srgbClr val="5A5A5A"/>
                </a:solidFill>
              </a:defRPr>
            </a:pPr>
            <a:r>
              <a:rPr dirty="0"/>
              <a:t>This material does not necessarily reflect the official position of Switzerland.</a:t>
            </a:r>
          </a:p>
        </p:txBody>
      </p:sp>
      <p:pic>
        <p:nvPicPr>
          <p:cNvPr id="10" name="Picture 9">
            <a:extLst>
              <a:ext uri="{FF2B5EF4-FFF2-40B4-BE49-F238E27FC236}">
                <a16:creationId xmlns:a16="http://schemas.microsoft.com/office/drawing/2014/main" id="{690BAB48-62D3-2D8A-1273-5AE14C5171A4}"/>
              </a:ext>
            </a:extLst>
          </p:cNvPr>
          <p:cNvPicPr>
            <a:picLocks noChangeAspect="1"/>
          </p:cNvPicPr>
          <p:nvPr/>
        </p:nvPicPr>
        <p:blipFill>
          <a:blip r:embed="rId2"/>
          <a:stretch>
            <a:fillRect/>
          </a:stretch>
        </p:blipFill>
        <p:spPr>
          <a:xfrm>
            <a:off x="140482" y="-67868"/>
            <a:ext cx="3641032" cy="1050136"/>
          </a:xfrm>
          <a:prstGeom prst="rect">
            <a:avLst/>
          </a:prstGeom>
        </p:spPr>
      </p:pic>
      <p:pic>
        <p:nvPicPr>
          <p:cNvPr id="18" name="Picture 17">
            <a:extLst>
              <a:ext uri="{FF2B5EF4-FFF2-40B4-BE49-F238E27FC236}">
                <a16:creationId xmlns:a16="http://schemas.microsoft.com/office/drawing/2014/main" id="{6DD6DE97-DA41-A75B-4FB1-FA348573E2A8}"/>
              </a:ext>
            </a:extLst>
          </p:cNvPr>
          <p:cNvPicPr>
            <a:picLocks noChangeAspect="1"/>
          </p:cNvPicPr>
          <p:nvPr/>
        </p:nvPicPr>
        <p:blipFill>
          <a:blip r:embed="rId3"/>
          <a:stretch>
            <a:fillRect/>
          </a:stretch>
        </p:blipFill>
        <p:spPr>
          <a:xfrm>
            <a:off x="10699026" y="-653"/>
            <a:ext cx="1349317" cy="802844"/>
          </a:xfrm>
          <a:prstGeom prst="rect">
            <a:avLst/>
          </a:prstGeom>
        </p:spPr>
      </p:pic>
      <p:sp>
        <p:nvSpPr>
          <p:cNvPr id="19" name="TextBox 18">
            <a:extLst>
              <a:ext uri="{FF2B5EF4-FFF2-40B4-BE49-F238E27FC236}">
                <a16:creationId xmlns:a16="http://schemas.microsoft.com/office/drawing/2014/main" id="{F47A5D43-2197-27A9-AC05-AA1D3C3D8E19}"/>
              </a:ext>
            </a:extLst>
          </p:cNvPr>
          <p:cNvSpPr txBox="1"/>
          <p:nvPr/>
        </p:nvSpPr>
        <p:spPr>
          <a:xfrm>
            <a:off x="5505061" y="88315"/>
            <a:ext cx="4152124" cy="646331"/>
          </a:xfrm>
          <a:prstGeom prst="rect">
            <a:avLst/>
          </a:prstGeom>
          <a:noFill/>
        </p:spPr>
        <p:txBody>
          <a:bodyPr wrap="square" rtlCol="0">
            <a:spAutoFit/>
          </a:bodyPr>
          <a:lstStyle/>
          <a:p>
            <a:r>
              <a:rPr lang="en-US" dirty="0"/>
              <a:t>Ministry of Development, Public Works and Administration</a:t>
            </a:r>
            <a:endParaRPr lang="en-US" b="1" dirty="0"/>
          </a:p>
        </p:txBody>
      </p:sp>
      <p:pic>
        <p:nvPicPr>
          <p:cNvPr id="1026" name="Picture 2">
            <a:extLst>
              <a:ext uri="{FF2B5EF4-FFF2-40B4-BE49-F238E27FC236}">
                <a16:creationId xmlns:a16="http://schemas.microsoft.com/office/drawing/2014/main" id="{5EA85C42-A2B7-40B1-1C8C-60DA88A38A7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40308" y="37438"/>
            <a:ext cx="764753" cy="76475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5A226226-B797-6BA5-7B27-608AD9D30287}"/>
              </a:ext>
            </a:extLst>
          </p:cNvPr>
          <p:cNvSpPr txBox="1"/>
          <p:nvPr/>
        </p:nvSpPr>
        <p:spPr>
          <a:xfrm>
            <a:off x="450030" y="2960190"/>
            <a:ext cx="11179718" cy="1477328"/>
          </a:xfrm>
          <a:prstGeom prst="rect">
            <a:avLst/>
          </a:prstGeom>
          <a:noFill/>
        </p:spPr>
        <p:txBody>
          <a:bodyPr wrap="square">
            <a:spAutoFit/>
          </a:bodyPr>
          <a:lstStyle/>
          <a:p>
            <a:pPr algn="just"/>
            <a:r>
              <a:rPr lang="en-US" dirty="0"/>
              <a:t>The direct beneficiaries of the project are the students and young people attending this high school, as well as the teaching and auxiliary staff.</a:t>
            </a:r>
          </a:p>
          <a:p>
            <a:pPr algn="just"/>
            <a:br>
              <a:rPr lang="en-US" dirty="0"/>
            </a:br>
            <a:r>
              <a:rPr lang="en-US" dirty="0"/>
              <a:t>The indirect beneficiaries are the parents of the students, the local economic environment, and the local community as a whole.</a:t>
            </a:r>
          </a:p>
        </p:txBody>
      </p:sp>
    </p:spTree>
    <p:extLst>
      <p:ext uri="{BB962C8B-B14F-4D97-AF65-F5344CB8AC3E}">
        <p14:creationId xmlns:p14="http://schemas.microsoft.com/office/powerpoint/2010/main" val="39097620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2AC551-E149-E5BC-AA05-A74FF88A2DC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7525CC4F-C220-FB93-42F5-531AB73BC7DA}"/>
              </a:ext>
            </a:extLst>
          </p:cNvPr>
          <p:cNvSpPr/>
          <p:nvPr/>
        </p:nvSpPr>
        <p:spPr>
          <a:xfrm>
            <a:off x="0" y="0"/>
            <a:ext cx="12188952" cy="6858000"/>
          </a:xfrm>
          <a:prstGeom prst="rect">
            <a:avLst/>
          </a:prstGeom>
          <a:solidFill>
            <a:srgbClr val="FAFAF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2EB0CEE0-B407-4615-170A-7195448D7439}"/>
              </a:ext>
            </a:extLst>
          </p:cNvPr>
          <p:cNvSpPr/>
          <p:nvPr/>
        </p:nvSpPr>
        <p:spPr>
          <a:xfrm>
            <a:off x="0" y="822960"/>
            <a:ext cx="12188952" cy="640080"/>
          </a:xfrm>
          <a:prstGeom prst="rect">
            <a:avLst/>
          </a:prstGeom>
          <a:solidFill>
            <a:srgbClr val="E3061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a:extLst>
              <a:ext uri="{FF2B5EF4-FFF2-40B4-BE49-F238E27FC236}">
                <a16:creationId xmlns:a16="http://schemas.microsoft.com/office/drawing/2014/main" id="{D8D45261-6D0F-47E4-51E5-1266FC411D93}"/>
              </a:ext>
            </a:extLst>
          </p:cNvPr>
          <p:cNvSpPr txBox="1"/>
          <p:nvPr/>
        </p:nvSpPr>
        <p:spPr>
          <a:xfrm>
            <a:off x="140482" y="1377833"/>
            <a:ext cx="11962800" cy="830997"/>
          </a:xfrm>
          <a:prstGeom prst="rect">
            <a:avLst/>
          </a:prstGeom>
          <a:noFill/>
        </p:spPr>
        <p:txBody>
          <a:bodyPr wrap="square">
            <a:spAutoFit/>
          </a:bodyPr>
          <a:lstStyle/>
          <a:p>
            <a:endParaRPr lang="en-US" sz="2000" b="1" dirty="0"/>
          </a:p>
          <a:p>
            <a:pPr algn="ctr"/>
            <a:r>
              <a:rPr lang="en-US" sz="2800" b="1" dirty="0"/>
              <a:t>Activity plan</a:t>
            </a:r>
            <a:endParaRPr lang="ro-RO" dirty="0"/>
          </a:p>
        </p:txBody>
      </p:sp>
      <p:sp>
        <p:nvSpPr>
          <p:cNvPr id="8" name="TextBox 7">
            <a:extLst>
              <a:ext uri="{FF2B5EF4-FFF2-40B4-BE49-F238E27FC236}">
                <a16:creationId xmlns:a16="http://schemas.microsoft.com/office/drawing/2014/main" id="{6DA20F06-300E-70D3-74EA-7366F1EC0A7C}"/>
              </a:ext>
            </a:extLst>
          </p:cNvPr>
          <p:cNvSpPr txBox="1"/>
          <p:nvPr/>
        </p:nvSpPr>
        <p:spPr>
          <a:xfrm>
            <a:off x="3874958" y="6035040"/>
            <a:ext cx="4439036" cy="369332"/>
          </a:xfrm>
          <a:prstGeom prst="rect">
            <a:avLst/>
          </a:prstGeom>
          <a:noFill/>
        </p:spPr>
        <p:txBody>
          <a:bodyPr wrap="none">
            <a:spAutoFit/>
          </a:bodyPr>
          <a:lstStyle/>
          <a:p>
            <a:pPr algn="ctr">
              <a:defRPr sz="900">
                <a:solidFill>
                  <a:srgbClr val="5A5A5A"/>
                </a:solidFill>
              </a:defRPr>
            </a:pPr>
            <a:r>
              <a:rPr dirty="0"/>
              <a:t>Supported by the Swiss contribution to reducing economic and social disparities in the EU. </a:t>
            </a:r>
            <a:endParaRPr lang="en-US" dirty="0"/>
          </a:p>
          <a:p>
            <a:pPr algn="ctr">
              <a:defRPr sz="900">
                <a:solidFill>
                  <a:srgbClr val="5A5A5A"/>
                </a:solidFill>
              </a:defRPr>
            </a:pPr>
            <a:r>
              <a:rPr dirty="0"/>
              <a:t>This material does not necessarily reflect the official position of Switzerland.</a:t>
            </a:r>
          </a:p>
        </p:txBody>
      </p:sp>
      <p:pic>
        <p:nvPicPr>
          <p:cNvPr id="10" name="Picture 9">
            <a:extLst>
              <a:ext uri="{FF2B5EF4-FFF2-40B4-BE49-F238E27FC236}">
                <a16:creationId xmlns:a16="http://schemas.microsoft.com/office/drawing/2014/main" id="{82B330B4-D29C-1E5C-F725-5A1135785B07}"/>
              </a:ext>
            </a:extLst>
          </p:cNvPr>
          <p:cNvPicPr>
            <a:picLocks noChangeAspect="1"/>
          </p:cNvPicPr>
          <p:nvPr/>
        </p:nvPicPr>
        <p:blipFill>
          <a:blip r:embed="rId2"/>
          <a:stretch>
            <a:fillRect/>
          </a:stretch>
        </p:blipFill>
        <p:spPr>
          <a:xfrm>
            <a:off x="140482" y="-67868"/>
            <a:ext cx="3641032" cy="1050136"/>
          </a:xfrm>
          <a:prstGeom prst="rect">
            <a:avLst/>
          </a:prstGeom>
        </p:spPr>
      </p:pic>
      <p:pic>
        <p:nvPicPr>
          <p:cNvPr id="18" name="Picture 17">
            <a:extLst>
              <a:ext uri="{FF2B5EF4-FFF2-40B4-BE49-F238E27FC236}">
                <a16:creationId xmlns:a16="http://schemas.microsoft.com/office/drawing/2014/main" id="{C1012B61-7F98-D0DA-F3D9-8E92F6900F39}"/>
              </a:ext>
            </a:extLst>
          </p:cNvPr>
          <p:cNvPicPr>
            <a:picLocks noChangeAspect="1"/>
          </p:cNvPicPr>
          <p:nvPr/>
        </p:nvPicPr>
        <p:blipFill>
          <a:blip r:embed="rId3"/>
          <a:stretch>
            <a:fillRect/>
          </a:stretch>
        </p:blipFill>
        <p:spPr>
          <a:xfrm>
            <a:off x="10699026" y="-653"/>
            <a:ext cx="1349317" cy="802844"/>
          </a:xfrm>
          <a:prstGeom prst="rect">
            <a:avLst/>
          </a:prstGeom>
        </p:spPr>
      </p:pic>
      <p:sp>
        <p:nvSpPr>
          <p:cNvPr id="19" name="TextBox 18">
            <a:extLst>
              <a:ext uri="{FF2B5EF4-FFF2-40B4-BE49-F238E27FC236}">
                <a16:creationId xmlns:a16="http://schemas.microsoft.com/office/drawing/2014/main" id="{0DDEE431-9CD9-26A7-BADF-6CD03AF73726}"/>
              </a:ext>
            </a:extLst>
          </p:cNvPr>
          <p:cNvSpPr txBox="1"/>
          <p:nvPr/>
        </p:nvSpPr>
        <p:spPr>
          <a:xfrm>
            <a:off x="5505061" y="88315"/>
            <a:ext cx="4152124" cy="646331"/>
          </a:xfrm>
          <a:prstGeom prst="rect">
            <a:avLst/>
          </a:prstGeom>
          <a:noFill/>
        </p:spPr>
        <p:txBody>
          <a:bodyPr wrap="square" rtlCol="0">
            <a:spAutoFit/>
          </a:bodyPr>
          <a:lstStyle/>
          <a:p>
            <a:r>
              <a:rPr lang="en-US" dirty="0"/>
              <a:t>Ministry of Development, Public Works and Administration</a:t>
            </a:r>
            <a:endParaRPr lang="en-US" b="1" dirty="0"/>
          </a:p>
        </p:txBody>
      </p:sp>
      <p:pic>
        <p:nvPicPr>
          <p:cNvPr id="1026" name="Picture 2">
            <a:extLst>
              <a:ext uri="{FF2B5EF4-FFF2-40B4-BE49-F238E27FC236}">
                <a16:creationId xmlns:a16="http://schemas.microsoft.com/office/drawing/2014/main" id="{B1DE60C4-35A5-511F-7626-20AA62D3B2E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40308" y="37438"/>
            <a:ext cx="764753" cy="764753"/>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16">
            <a:extLst>
              <a:ext uri="{FF2B5EF4-FFF2-40B4-BE49-F238E27FC236}">
                <a16:creationId xmlns:a16="http://schemas.microsoft.com/office/drawing/2014/main" id="{2C57236F-24B3-9809-EBCB-F95CBC466947}"/>
              </a:ext>
            </a:extLst>
          </p:cNvPr>
          <p:cNvSpPr txBox="1"/>
          <p:nvPr/>
        </p:nvSpPr>
        <p:spPr>
          <a:xfrm>
            <a:off x="230653" y="2259902"/>
            <a:ext cx="6137752" cy="3693319"/>
          </a:xfrm>
          <a:prstGeom prst="rect">
            <a:avLst/>
          </a:prstGeom>
          <a:noFill/>
        </p:spPr>
        <p:txBody>
          <a:bodyPr wrap="square">
            <a:spAutoFit/>
          </a:bodyPr>
          <a:lstStyle/>
          <a:p>
            <a:pPr>
              <a:buNone/>
            </a:pPr>
            <a:r>
              <a:rPr lang="en-US" b="1" dirty="0"/>
              <a:t>1. Project Management</a:t>
            </a:r>
            <a:br>
              <a:rPr lang="en-US" dirty="0"/>
            </a:br>
            <a:r>
              <a:rPr lang="en-US" dirty="0"/>
              <a:t>1.1. Project management</a:t>
            </a:r>
            <a:br>
              <a:rPr lang="en-US" dirty="0"/>
            </a:br>
            <a:r>
              <a:rPr lang="en-US" dirty="0"/>
              <a:t>1.2. Preparation of progress reports, payment, and reimbursement requests</a:t>
            </a:r>
            <a:br>
              <a:rPr lang="en-US" dirty="0"/>
            </a:br>
            <a:r>
              <a:rPr lang="en-US" dirty="0"/>
              <a:t>1.3. Preparation of the final report and final reimbursement request</a:t>
            </a:r>
          </a:p>
          <a:p>
            <a:pPr>
              <a:buNone/>
            </a:pPr>
            <a:r>
              <a:rPr lang="en-US" b="1" dirty="0"/>
              <a:t>2. Public Procurement Activity</a:t>
            </a:r>
            <a:br>
              <a:rPr lang="en-US" dirty="0"/>
            </a:br>
            <a:r>
              <a:rPr lang="en-US" dirty="0"/>
              <a:t>2.1 Procurement of press release publication services</a:t>
            </a:r>
            <a:br>
              <a:rPr lang="en-US" dirty="0"/>
            </a:br>
            <a:r>
              <a:rPr lang="en-US" dirty="0"/>
              <a:t>2.2 Procurement of advertising materials services</a:t>
            </a:r>
            <a:br>
              <a:rPr lang="en-US" dirty="0"/>
            </a:br>
            <a:r>
              <a:rPr lang="en-US" dirty="0"/>
              <a:t>2.3 Procurement of the Technical Design and technical assistance from the designer</a:t>
            </a:r>
            <a:br>
              <a:rPr lang="en-US" dirty="0"/>
            </a:br>
            <a:r>
              <a:rPr lang="en-US" dirty="0"/>
              <a:t>2.4 Procurement of construction works execution</a:t>
            </a:r>
            <a:br>
              <a:rPr lang="en-US" dirty="0"/>
            </a:br>
            <a:r>
              <a:rPr lang="en-US" dirty="0"/>
              <a:t>2.5 Procurement of site supervision services</a:t>
            </a:r>
          </a:p>
        </p:txBody>
      </p:sp>
      <p:sp>
        <p:nvSpPr>
          <p:cNvPr id="21" name="TextBox 20">
            <a:extLst>
              <a:ext uri="{FF2B5EF4-FFF2-40B4-BE49-F238E27FC236}">
                <a16:creationId xmlns:a16="http://schemas.microsoft.com/office/drawing/2014/main" id="{83B9C1F8-BB07-E54C-AB64-7C85514E22F9}"/>
              </a:ext>
            </a:extLst>
          </p:cNvPr>
          <p:cNvSpPr txBox="1"/>
          <p:nvPr/>
        </p:nvSpPr>
        <p:spPr>
          <a:xfrm>
            <a:off x="6210223" y="2264243"/>
            <a:ext cx="6136912" cy="3970318"/>
          </a:xfrm>
          <a:prstGeom prst="rect">
            <a:avLst/>
          </a:prstGeom>
          <a:noFill/>
        </p:spPr>
        <p:txBody>
          <a:bodyPr wrap="square">
            <a:spAutoFit/>
          </a:bodyPr>
          <a:lstStyle/>
          <a:p>
            <a:pPr>
              <a:buNone/>
            </a:pPr>
            <a:r>
              <a:rPr lang="en-US" b="1" dirty="0"/>
              <a:t>3. Activity of elaboration of the Detailed Technical and Economic Project (PTE)</a:t>
            </a:r>
            <a:br>
              <a:rPr lang="en-US" dirty="0"/>
            </a:br>
            <a:r>
              <a:rPr lang="en-US" dirty="0"/>
              <a:t>3.1 Obtaining the Building Permit</a:t>
            </a:r>
            <a:br>
              <a:rPr lang="en-US" dirty="0"/>
            </a:br>
            <a:r>
              <a:rPr lang="en-US" dirty="0"/>
              <a:t>3.2 Elaboration of the Detailed Technical and Economic Project</a:t>
            </a:r>
          </a:p>
          <a:p>
            <a:pPr>
              <a:buNone/>
            </a:pPr>
            <a:r>
              <a:rPr lang="en-US" b="1" dirty="0"/>
              <a:t>4. Execution of Construction Works</a:t>
            </a:r>
            <a:br>
              <a:rPr lang="en-US" dirty="0"/>
            </a:br>
            <a:r>
              <a:rPr lang="en-US" dirty="0"/>
              <a:t>4.1 Execution of construction works</a:t>
            </a:r>
            <a:br>
              <a:rPr lang="en-US" dirty="0"/>
            </a:br>
            <a:r>
              <a:rPr lang="en-US" dirty="0"/>
              <a:t>4.2 Final acceptance of works</a:t>
            </a:r>
          </a:p>
          <a:p>
            <a:pPr>
              <a:buNone/>
            </a:pPr>
            <a:r>
              <a:rPr lang="en-US" b="1" dirty="0"/>
              <a:t>5. Provision of Technical Assistance Services</a:t>
            </a:r>
            <a:br>
              <a:rPr lang="en-US" dirty="0"/>
            </a:br>
            <a:r>
              <a:rPr lang="en-US" dirty="0"/>
              <a:t>5.1 Provision of site supervision services</a:t>
            </a:r>
            <a:br>
              <a:rPr lang="en-US" dirty="0"/>
            </a:br>
            <a:r>
              <a:rPr lang="en-US" dirty="0"/>
              <a:t>5.2 Provision of technical assistance by the designer</a:t>
            </a:r>
            <a:br>
              <a:rPr lang="en-US" dirty="0"/>
            </a:br>
            <a:r>
              <a:rPr lang="en-US" dirty="0"/>
              <a:t>5.3 Preparation of the final energy performance certificate</a:t>
            </a:r>
          </a:p>
          <a:p>
            <a:pPr>
              <a:buNone/>
            </a:pPr>
            <a:r>
              <a:rPr lang="en-US" b="1" dirty="0"/>
              <a:t>6. Information and Publicity Activity</a:t>
            </a:r>
            <a:br>
              <a:rPr lang="en-US" dirty="0"/>
            </a:br>
            <a:r>
              <a:rPr lang="en-US" dirty="0"/>
              <a:t>6.1 Project publicity</a:t>
            </a:r>
            <a:br>
              <a:rPr lang="en-US" dirty="0"/>
            </a:br>
            <a:r>
              <a:rPr lang="en-US" dirty="0"/>
              <a:t>6.2 Creation of publicity materials</a:t>
            </a:r>
          </a:p>
        </p:txBody>
      </p:sp>
    </p:spTree>
    <p:extLst>
      <p:ext uri="{BB962C8B-B14F-4D97-AF65-F5344CB8AC3E}">
        <p14:creationId xmlns:p14="http://schemas.microsoft.com/office/powerpoint/2010/main" val="3081125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592</TotalTime>
  <Words>2062</Words>
  <Application>Microsoft Office PowerPoint</Application>
  <PresentationFormat>Custom</PresentationFormat>
  <Paragraphs>162</Paragraphs>
  <Slides>15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Carla Ujfalvi</dc:creator>
  <cp:keywords/>
  <dc:description>generated using python-pptx</dc:description>
  <cp:lastModifiedBy>Carla Ujfalvi</cp:lastModifiedBy>
  <cp:revision>27</cp:revision>
  <dcterms:created xsi:type="dcterms:W3CDTF">2013-01-27T09:14:16Z</dcterms:created>
  <dcterms:modified xsi:type="dcterms:W3CDTF">2026-02-26T13:57:40Z</dcterms:modified>
  <cp:category/>
</cp:coreProperties>
</file>