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ngesInfos/changesInfo1.xml" ContentType="application/vnd.ms-powerpoint.changesinfo+xml"/>
  <Override PartName="/ppt/media/image1.svg" ContentType="image/svg+xml"/>
  <Override PartName="/ppt/media/image10.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6" r:id="rId2"/>
    <p:sldId id="287" r:id="rId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C2FD71-813C-44E8-A72B-B19ECCC74FEA}" v="1" dt="2026-08-05T11:24:48.9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 Id="rId8" Type="http://schemas.microsoft.com/office/2016/11/relationships/changesInfo" Target="changesInfos/changesInfo1.xml"/><Relationship Id="rId9" Type="http://schemas.microsoft.com/office/2015/10/relationships/revisionInfo" Target="revisionInfo.xml"/><Relationship Id="rId10" Type="http://schemas.openxmlformats.org/officeDocument/2006/relationships/customXml" Target="../customXml/item1.xml"/><Relationship Id="rId11" Type="http://schemas.openxmlformats.org/officeDocument/2006/relationships/customXml" Target="../customXml/item2.xml"/><Relationship Id="rId12"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TTEN Gabriel" userId="a294a6c3-95cd-4e4a-8baf-67052b607735" providerId="ADAL" clId="{125F3045-F42B-40DC-AE73-283A909A1C31}"/>
    <pc:docChg chg="addSld delSld modSld">
      <pc:chgData name="RUTTEN Gabriel" userId="a294a6c3-95cd-4e4a-8baf-67052b607735" providerId="ADAL" clId="{125F3045-F42B-40DC-AE73-283A909A1C31}" dt="2026-08-05T11:24:52.295" v="2" actId="47"/>
      <pc:docMkLst>
        <pc:docMk/>
      </pc:docMkLst>
      <pc:sldChg chg="del">
        <pc:chgData name="RUTTEN Gabriel" userId="a294a6c3-95cd-4e4a-8baf-67052b607735" providerId="ADAL" clId="{125F3045-F42B-40DC-AE73-283A909A1C31}" dt="2026-08-05T11:24:51.311" v="1" actId="47"/>
        <pc:sldMkLst>
          <pc:docMk/>
          <pc:sldMk cId="2489649613" sldId="283"/>
        </pc:sldMkLst>
      </pc:sldChg>
      <pc:sldChg chg="del">
        <pc:chgData name="RUTTEN Gabriel" userId="a294a6c3-95cd-4e4a-8baf-67052b607735" providerId="ADAL" clId="{125F3045-F42B-40DC-AE73-283A909A1C31}" dt="2026-08-05T11:24:52.295" v="2" actId="47"/>
        <pc:sldMkLst>
          <pc:docMk/>
          <pc:sldMk cId="406321715" sldId="285"/>
        </pc:sldMkLst>
      </pc:sldChg>
      <pc:sldChg chg="add">
        <pc:chgData name="RUTTEN Gabriel" userId="a294a6c3-95cd-4e4a-8baf-67052b607735" providerId="ADAL" clId="{125F3045-F42B-40DC-AE73-283A909A1C31}" dt="2026-08-05T11:24:48.927" v="0"/>
        <pc:sldMkLst>
          <pc:docMk/>
          <pc:sldMk cId="1654844759" sldId="286"/>
        </pc:sldMkLst>
      </pc:sldChg>
      <pc:sldChg chg="add">
        <pc:chgData name="RUTTEN Gabriel" userId="a294a6c3-95cd-4e4a-8baf-67052b607735" providerId="ADAL" clId="{125F3045-F42B-40DC-AE73-283A909A1C31}" dt="2026-08-05T11:24:48.927" v="0"/>
        <pc:sldMkLst>
          <pc:docMk/>
          <pc:sldMk cId="2097557720" sldId="28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39B7D4-874F-DE46-5D0D-3E57AE28E966}"/>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CH"/>
          </a:p>
        </p:txBody>
      </p:sp>
      <p:sp>
        <p:nvSpPr>
          <p:cNvPr id="3" name="Sous-titre 2">
            <a:extLst>
              <a:ext uri="{FF2B5EF4-FFF2-40B4-BE49-F238E27FC236}">
                <a16:creationId xmlns:a16="http://schemas.microsoft.com/office/drawing/2014/main" id="{12D3DDC8-B929-609C-A87F-E027257BE9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H"/>
          </a:p>
        </p:txBody>
      </p:sp>
      <p:sp>
        <p:nvSpPr>
          <p:cNvPr id="4" name="Espace réservé de la date 3">
            <a:extLst>
              <a:ext uri="{FF2B5EF4-FFF2-40B4-BE49-F238E27FC236}">
                <a16:creationId xmlns:a16="http://schemas.microsoft.com/office/drawing/2014/main" id="{79625129-6E2F-78BF-DBA5-414755076B7C}"/>
              </a:ext>
            </a:extLst>
          </p:cNvPr>
          <p:cNvSpPr>
            <a:spLocks noGrp="1"/>
          </p:cNvSpPr>
          <p:nvPr>
            <p:ph type="dt" sz="half" idx="10"/>
          </p:nvPr>
        </p:nvSpPr>
        <p:spPr/>
        <p:txBody>
          <a:bodyPr/>
          <a:lstStyle/>
          <a:p>
            <a:fld id="{EB347FAA-EED7-4212-A080-F874F180274B}" type="datetimeFigureOut">
              <a:rPr lang="fr-CH" smtClean="0"/>
              <a:t>05.08.2026</a:t>
            </a:fld>
            <a:endParaRPr lang="fr-CH"/>
          </a:p>
        </p:txBody>
      </p:sp>
      <p:sp>
        <p:nvSpPr>
          <p:cNvPr id="5" name="Espace réservé du pied de page 4">
            <a:extLst>
              <a:ext uri="{FF2B5EF4-FFF2-40B4-BE49-F238E27FC236}">
                <a16:creationId xmlns:a16="http://schemas.microsoft.com/office/drawing/2014/main" id="{B94FAA69-15EF-7466-9A30-686874358B67}"/>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B577F907-A501-0D9B-1388-AA7D784CCA0F}"/>
              </a:ext>
            </a:extLst>
          </p:cNvPr>
          <p:cNvSpPr>
            <a:spLocks noGrp="1"/>
          </p:cNvSpPr>
          <p:nvPr>
            <p:ph type="sldNum" sz="quarter" idx="12"/>
          </p:nvPr>
        </p:nvSpPr>
        <p:spPr/>
        <p:txBody>
          <a:bodyPr/>
          <a:lstStyle/>
          <a:p>
            <a:fld id="{9C3A30DB-081F-4E1E-90C4-5AECB96B7098}" type="slidenum">
              <a:rPr lang="fr-CH" smtClean="0"/>
              <a:t>‹N°›</a:t>
            </a:fld>
            <a:endParaRPr lang="fr-CH"/>
          </a:p>
        </p:txBody>
      </p:sp>
    </p:spTree>
    <p:extLst>
      <p:ext uri="{BB962C8B-B14F-4D97-AF65-F5344CB8AC3E}">
        <p14:creationId xmlns:p14="http://schemas.microsoft.com/office/powerpoint/2010/main" val="3549862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C13EF1-0590-B0A9-E4EC-7C1F6DAEAD59}"/>
              </a:ext>
            </a:extLst>
          </p:cNvPr>
          <p:cNvSpPr>
            <a:spLocks noGrp="1"/>
          </p:cNvSpPr>
          <p:nvPr>
            <p:ph type="title"/>
          </p:nvPr>
        </p:nvSpPr>
        <p:spPr/>
        <p:txBody>
          <a:bodyPr/>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044BA96F-0EB7-BA9E-4B4C-7A156F0234A8}"/>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01044D82-1993-4233-A7B6-793CF02E211B}"/>
              </a:ext>
            </a:extLst>
          </p:cNvPr>
          <p:cNvSpPr>
            <a:spLocks noGrp="1"/>
          </p:cNvSpPr>
          <p:nvPr>
            <p:ph type="dt" sz="half" idx="10"/>
          </p:nvPr>
        </p:nvSpPr>
        <p:spPr/>
        <p:txBody>
          <a:bodyPr/>
          <a:lstStyle/>
          <a:p>
            <a:fld id="{EB347FAA-EED7-4212-A080-F874F180274B}" type="datetimeFigureOut">
              <a:rPr lang="fr-CH" smtClean="0"/>
              <a:t>05.08.2026</a:t>
            </a:fld>
            <a:endParaRPr lang="fr-CH"/>
          </a:p>
        </p:txBody>
      </p:sp>
      <p:sp>
        <p:nvSpPr>
          <p:cNvPr id="5" name="Espace réservé du pied de page 4">
            <a:extLst>
              <a:ext uri="{FF2B5EF4-FFF2-40B4-BE49-F238E27FC236}">
                <a16:creationId xmlns:a16="http://schemas.microsoft.com/office/drawing/2014/main" id="{2D361892-1720-6631-FD4C-745BA095B54A}"/>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B8A69D7E-972F-0BEE-3500-DF65AFAC3728}"/>
              </a:ext>
            </a:extLst>
          </p:cNvPr>
          <p:cNvSpPr>
            <a:spLocks noGrp="1"/>
          </p:cNvSpPr>
          <p:nvPr>
            <p:ph type="sldNum" sz="quarter" idx="12"/>
          </p:nvPr>
        </p:nvSpPr>
        <p:spPr/>
        <p:txBody>
          <a:bodyPr/>
          <a:lstStyle/>
          <a:p>
            <a:fld id="{9C3A30DB-081F-4E1E-90C4-5AECB96B7098}" type="slidenum">
              <a:rPr lang="fr-CH" smtClean="0"/>
              <a:t>‹N°›</a:t>
            </a:fld>
            <a:endParaRPr lang="fr-CH"/>
          </a:p>
        </p:txBody>
      </p:sp>
    </p:spTree>
    <p:extLst>
      <p:ext uri="{BB962C8B-B14F-4D97-AF65-F5344CB8AC3E}">
        <p14:creationId xmlns:p14="http://schemas.microsoft.com/office/powerpoint/2010/main" val="1900482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CEE1FD1-5964-E0F1-74E4-57C3AF755234}"/>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7797E6BA-E07C-BA6B-F09C-6C053AEF74F2}"/>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F20472C9-E1D5-53D4-8E04-000D296775A2}"/>
              </a:ext>
            </a:extLst>
          </p:cNvPr>
          <p:cNvSpPr>
            <a:spLocks noGrp="1"/>
          </p:cNvSpPr>
          <p:nvPr>
            <p:ph type="dt" sz="half" idx="10"/>
          </p:nvPr>
        </p:nvSpPr>
        <p:spPr/>
        <p:txBody>
          <a:bodyPr/>
          <a:lstStyle/>
          <a:p>
            <a:fld id="{EB347FAA-EED7-4212-A080-F874F180274B}" type="datetimeFigureOut">
              <a:rPr lang="fr-CH" smtClean="0"/>
              <a:t>05.08.2026</a:t>
            </a:fld>
            <a:endParaRPr lang="fr-CH"/>
          </a:p>
        </p:txBody>
      </p:sp>
      <p:sp>
        <p:nvSpPr>
          <p:cNvPr id="5" name="Espace réservé du pied de page 4">
            <a:extLst>
              <a:ext uri="{FF2B5EF4-FFF2-40B4-BE49-F238E27FC236}">
                <a16:creationId xmlns:a16="http://schemas.microsoft.com/office/drawing/2014/main" id="{D6FB61DB-0435-CF06-9992-BCB66DF00D11}"/>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63843B49-DD0A-9956-8CCF-1D590CAC01FF}"/>
              </a:ext>
            </a:extLst>
          </p:cNvPr>
          <p:cNvSpPr>
            <a:spLocks noGrp="1"/>
          </p:cNvSpPr>
          <p:nvPr>
            <p:ph type="sldNum" sz="quarter" idx="12"/>
          </p:nvPr>
        </p:nvSpPr>
        <p:spPr/>
        <p:txBody>
          <a:bodyPr/>
          <a:lstStyle/>
          <a:p>
            <a:fld id="{9C3A30DB-081F-4E1E-90C4-5AECB96B7098}" type="slidenum">
              <a:rPr lang="fr-CH" smtClean="0"/>
              <a:t>‹N°›</a:t>
            </a:fld>
            <a:endParaRPr lang="fr-CH"/>
          </a:p>
        </p:txBody>
      </p:sp>
    </p:spTree>
    <p:extLst>
      <p:ext uri="{BB962C8B-B14F-4D97-AF65-F5344CB8AC3E}">
        <p14:creationId xmlns:p14="http://schemas.microsoft.com/office/powerpoint/2010/main" val="14242737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03-Text">
    <p:spTree>
      <p:nvGrpSpPr>
        <p:cNvPr id="1" name=""/>
        <p:cNvGrpSpPr/>
        <p:nvPr/>
      </p:nvGrpSpPr>
      <p:grpSpPr>
        <a:xfrm>
          <a:off x="0" y="0"/>
          <a:ext cx="0" cy="0"/>
          <a:chOff x="0" y="0"/>
          <a:chExt cx="0" cy="0"/>
        </a:xfrm>
      </p:grpSpPr>
      <p:sp>
        <p:nvSpPr>
          <p:cNvPr id="2" name="Title 9">
            <a:extLst>
              <a:ext uri="{FF2B5EF4-FFF2-40B4-BE49-F238E27FC236}">
                <a16:creationId xmlns:a16="http://schemas.microsoft.com/office/drawing/2014/main" id="{CAD5ED14-75DC-F745-B1A1-741A1A46D20D}"/>
              </a:ext>
            </a:extLst>
          </p:cNvPr>
          <p:cNvSpPr>
            <a:spLocks noGrp="1"/>
          </p:cNvSpPr>
          <p:nvPr>
            <p:ph type="title" hasCustomPrompt="1"/>
          </p:nvPr>
        </p:nvSpPr>
        <p:spPr>
          <a:xfrm>
            <a:off x="705607" y="528687"/>
            <a:ext cx="10788346" cy="492443"/>
          </a:xfrm>
          <a:prstGeom prst="rect">
            <a:avLst/>
          </a:prstGeom>
        </p:spPr>
        <p:txBody>
          <a:bodyPr wrap="square" lIns="0" tIns="0" rIns="0" bIns="0" anchor="t">
            <a:spAutoFit/>
          </a:bodyPr>
          <a:lstStyle>
            <a:lvl1pPr>
              <a:lnSpc>
                <a:spcPct val="100000"/>
              </a:lnSpc>
              <a:defRPr sz="3200">
                <a:solidFill>
                  <a:schemeClr val="accent2"/>
                </a:solidFill>
                <a:latin typeface="+mn-lt"/>
              </a:defRPr>
            </a:lvl1pPr>
          </a:lstStyle>
          <a:p>
            <a:r>
              <a:rPr lang="de-CH" noProof="0"/>
              <a:t>Folientitel</a:t>
            </a:r>
          </a:p>
        </p:txBody>
      </p:sp>
      <p:pic>
        <p:nvPicPr>
          <p:cNvPr id="5" name="Grafik 6">
            <a:extLst>
              <a:ext uri="{FF2B5EF4-FFF2-40B4-BE49-F238E27FC236}">
                <a16:creationId xmlns:a16="http://schemas.microsoft.com/office/drawing/2014/main" id="{F985C8E6-4A09-9647-9D56-F6A8FEB94F5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9628400" y="6297840"/>
            <a:ext cx="1141346" cy="226805"/>
          </a:xfrm>
          <a:prstGeom prst="rect">
            <a:avLst/>
          </a:prstGeom>
        </p:spPr>
      </p:pic>
      <p:sp>
        <p:nvSpPr>
          <p:cNvPr id="7" name="Text Placeholder 7">
            <a:extLst>
              <a:ext uri="{FF2B5EF4-FFF2-40B4-BE49-F238E27FC236}">
                <a16:creationId xmlns:a16="http://schemas.microsoft.com/office/drawing/2014/main" id="{6549F207-7165-FB4D-B40F-99AD4E619FFC}"/>
              </a:ext>
            </a:extLst>
          </p:cNvPr>
          <p:cNvSpPr>
            <a:spLocks noGrp="1"/>
          </p:cNvSpPr>
          <p:nvPr>
            <p:ph type="body" sz="quarter" idx="10"/>
          </p:nvPr>
        </p:nvSpPr>
        <p:spPr>
          <a:xfrm>
            <a:off x="695325" y="1268413"/>
            <a:ext cx="10788345" cy="4860925"/>
          </a:xfrm>
          <a:prstGeom prst="rect">
            <a:avLst/>
          </a:prstGeom>
        </p:spPr>
        <p:txBody>
          <a:bodyPr lIns="0" tIns="0" rIns="0" bIns="0"/>
          <a:lstStyle>
            <a:lvl1pPr marL="216000" indent="-216000" algn="l">
              <a:lnSpc>
                <a:spcPct val="120000"/>
              </a:lnSpc>
              <a:spcBef>
                <a:spcPts val="600"/>
              </a:spcBef>
              <a:buClr>
                <a:schemeClr val="accent2"/>
              </a:buClr>
              <a:buFont typeface="System Font Regular"/>
              <a:buChar char="–"/>
              <a:defRPr sz="1800">
                <a:solidFill>
                  <a:schemeClr val="tx2"/>
                </a:solidFill>
                <a:latin typeface="+mn-lt"/>
              </a:defRPr>
            </a:lvl1pPr>
            <a:lvl2pPr marL="648000" indent="-216000">
              <a:lnSpc>
                <a:spcPct val="120000"/>
              </a:lnSpc>
              <a:spcBef>
                <a:spcPts val="600"/>
              </a:spcBef>
              <a:buClr>
                <a:schemeClr val="accent2"/>
              </a:buClr>
              <a:buSzPct val="100000"/>
              <a:buFont typeface="System Font Regular"/>
              <a:buChar char="–"/>
              <a:defRPr sz="1800">
                <a:solidFill>
                  <a:schemeClr val="tx2"/>
                </a:solidFill>
              </a:defRPr>
            </a:lvl2pPr>
            <a:lvl3pPr marL="1080000" indent="-216000">
              <a:lnSpc>
                <a:spcPct val="120000"/>
              </a:lnSpc>
              <a:spcBef>
                <a:spcPts val="600"/>
              </a:spcBef>
              <a:buClr>
                <a:schemeClr val="accent2"/>
              </a:buClr>
              <a:buSzPct val="100000"/>
              <a:buFont typeface="System Font Regular"/>
              <a:buChar char="–"/>
              <a:defRPr sz="1800">
                <a:solidFill>
                  <a:schemeClr val="tx2"/>
                </a:solidFill>
              </a:defRPr>
            </a:lvl3pPr>
            <a:lvl4pPr marL="1512000" indent="-216000">
              <a:lnSpc>
                <a:spcPct val="120000"/>
              </a:lnSpc>
              <a:spcBef>
                <a:spcPts val="600"/>
              </a:spcBef>
              <a:buClr>
                <a:schemeClr val="accent2"/>
              </a:buClr>
              <a:buSzPct val="100000"/>
              <a:buFont typeface="System Font Regular"/>
              <a:buChar char="–"/>
              <a:defRPr sz="1800">
                <a:solidFill>
                  <a:schemeClr val="tx2"/>
                </a:solidFill>
              </a:defRPr>
            </a:lvl4pPr>
            <a:lvl5pPr marL="1944000" indent="-216000">
              <a:lnSpc>
                <a:spcPct val="120000"/>
              </a:lnSpc>
              <a:spcBef>
                <a:spcPts val="600"/>
              </a:spcBef>
              <a:buClr>
                <a:schemeClr val="accent2"/>
              </a:buClr>
              <a:buSzPct val="100000"/>
              <a:buFont typeface="System Font Regular"/>
              <a:buChar char="–"/>
              <a:defRPr sz="1800">
                <a:solidFill>
                  <a:schemeClr val="tx2"/>
                </a:solidFill>
              </a:defRPr>
            </a:lvl5pPr>
            <a:lvl6pPr marL="2376000" indent="-216000">
              <a:lnSpc>
                <a:spcPct val="120000"/>
              </a:lnSpc>
              <a:spcBef>
                <a:spcPts val="600"/>
              </a:spcBef>
              <a:buClr>
                <a:schemeClr val="accent2"/>
              </a:buClr>
              <a:buSzPct val="80000"/>
              <a:buFont typeface="Wingdings" pitchFamily="2" charset="2"/>
              <a:buChar char="§"/>
              <a:defRPr sz="1800">
                <a:solidFill>
                  <a:schemeClr val="tx2"/>
                </a:solidFill>
              </a:defRPr>
            </a:lvl6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de-CH" noProof="0" dirty="0"/>
          </a:p>
        </p:txBody>
      </p:sp>
      <p:sp>
        <p:nvSpPr>
          <p:cNvPr id="8" name="Text Placeholder 7">
            <a:extLst>
              <a:ext uri="{FF2B5EF4-FFF2-40B4-BE49-F238E27FC236}">
                <a16:creationId xmlns:a16="http://schemas.microsoft.com/office/drawing/2014/main" id="{829921D7-4F0C-1940-B78D-1A60A8B16B76}"/>
              </a:ext>
            </a:extLst>
          </p:cNvPr>
          <p:cNvSpPr txBox="1">
            <a:spLocks/>
          </p:cNvSpPr>
          <p:nvPr userDrawn="1"/>
        </p:nvSpPr>
        <p:spPr>
          <a:xfrm>
            <a:off x="10775950" y="6204856"/>
            <a:ext cx="718003" cy="313893"/>
          </a:xfrm>
          <a:prstGeom prst="rect">
            <a:avLst/>
          </a:prstGeom>
        </p:spPr>
        <p:txBody>
          <a:bodyPr lIns="0" tIns="0" rIns="0" bIns="0" anchor="b"/>
          <a:lstStyle>
            <a:lvl1pPr marL="0" indent="0" algn="r" defTabSz="914400" rtl="0" eaLnBrk="1" latinLnBrk="0" hangingPunct="1">
              <a:lnSpc>
                <a:spcPct val="120000"/>
              </a:lnSpc>
              <a:spcBef>
                <a:spcPts val="1800"/>
              </a:spcBef>
              <a:buFont typeface="Arial" panose="020B0604020202020204" pitchFamily="34" charset="0"/>
              <a:buNone/>
              <a:defRPr sz="1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058FC7B5-DB0F-E545-9E2E-C98CDE527B5F}" type="slidenum">
              <a:rPr lang="de-CH" noProof="0" smtClean="0"/>
              <a:pPr/>
              <a:t>‹N°›</a:t>
            </a:fld>
            <a:endParaRPr lang="de-CH" noProof="0"/>
          </a:p>
        </p:txBody>
      </p:sp>
    </p:spTree>
    <p:extLst>
      <p:ext uri="{BB962C8B-B14F-4D97-AF65-F5344CB8AC3E}">
        <p14:creationId xmlns:p14="http://schemas.microsoft.com/office/powerpoint/2010/main" val="4227295974"/>
      </p:ext>
    </p:extLst>
  </p:cSld>
  <p:clrMapOvr>
    <a:masterClrMapping/>
  </p:clrMapOvr>
  <p:extLst>
    <p:ext uri="{DCECCB84-F9BA-43D5-87BE-67443E8EF086}">
      <p15:sldGuideLst xmlns:p15="http://schemas.microsoft.com/office/powerpoint/2012/main">
        <p15:guide id="1" orient="horz" pos="799">
          <p15:clr>
            <a:srgbClr val="A4A3A4"/>
          </p15:clr>
        </p15:guide>
        <p15:guide id="3" orient="horz" pos="572">
          <p15:clr>
            <a:srgbClr val="9FCC3B"/>
          </p15:clr>
        </p15:guide>
        <p15:guide id="4" orient="horz" pos="3861">
          <p15:clr>
            <a:srgbClr val="9FCC3B"/>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DF693E-4EAF-2C3C-7AAE-AD6FE2FD32D9}"/>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4745D953-4053-CADE-19A0-CFC69B407C6F}"/>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67BD1904-80D5-25EE-D268-063223CC57A4}"/>
              </a:ext>
            </a:extLst>
          </p:cNvPr>
          <p:cNvSpPr>
            <a:spLocks noGrp="1"/>
          </p:cNvSpPr>
          <p:nvPr>
            <p:ph type="dt" sz="half" idx="10"/>
          </p:nvPr>
        </p:nvSpPr>
        <p:spPr/>
        <p:txBody>
          <a:bodyPr/>
          <a:lstStyle/>
          <a:p>
            <a:fld id="{EB347FAA-EED7-4212-A080-F874F180274B}" type="datetimeFigureOut">
              <a:rPr lang="fr-CH" smtClean="0"/>
              <a:t>05.08.2026</a:t>
            </a:fld>
            <a:endParaRPr lang="fr-CH"/>
          </a:p>
        </p:txBody>
      </p:sp>
      <p:sp>
        <p:nvSpPr>
          <p:cNvPr id="5" name="Espace réservé du pied de page 4">
            <a:extLst>
              <a:ext uri="{FF2B5EF4-FFF2-40B4-BE49-F238E27FC236}">
                <a16:creationId xmlns:a16="http://schemas.microsoft.com/office/drawing/2014/main" id="{FDAB4DC1-62AF-4F00-B561-52AA322C17A9}"/>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024F7A1D-0A29-18F3-AB85-FF5278D8C5DE}"/>
              </a:ext>
            </a:extLst>
          </p:cNvPr>
          <p:cNvSpPr>
            <a:spLocks noGrp="1"/>
          </p:cNvSpPr>
          <p:nvPr>
            <p:ph type="sldNum" sz="quarter" idx="12"/>
          </p:nvPr>
        </p:nvSpPr>
        <p:spPr/>
        <p:txBody>
          <a:bodyPr/>
          <a:lstStyle/>
          <a:p>
            <a:fld id="{9C3A30DB-081F-4E1E-90C4-5AECB96B7098}" type="slidenum">
              <a:rPr lang="fr-CH" smtClean="0"/>
              <a:t>‹N°›</a:t>
            </a:fld>
            <a:endParaRPr lang="fr-CH"/>
          </a:p>
        </p:txBody>
      </p:sp>
    </p:spTree>
    <p:extLst>
      <p:ext uri="{BB962C8B-B14F-4D97-AF65-F5344CB8AC3E}">
        <p14:creationId xmlns:p14="http://schemas.microsoft.com/office/powerpoint/2010/main" val="365191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200813-A723-F969-FC8F-A47CFCF2CCA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CH"/>
          </a:p>
        </p:txBody>
      </p:sp>
      <p:sp>
        <p:nvSpPr>
          <p:cNvPr id="3" name="Espace réservé du texte 2">
            <a:extLst>
              <a:ext uri="{FF2B5EF4-FFF2-40B4-BE49-F238E27FC236}">
                <a16:creationId xmlns:a16="http://schemas.microsoft.com/office/drawing/2014/main" id="{059309EE-3297-DB5B-AA69-9EFE24C2C3D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DC9D1DDF-A7FB-34DE-C4EE-FECB79EBBA33}"/>
              </a:ext>
            </a:extLst>
          </p:cNvPr>
          <p:cNvSpPr>
            <a:spLocks noGrp="1"/>
          </p:cNvSpPr>
          <p:nvPr>
            <p:ph type="dt" sz="half" idx="10"/>
          </p:nvPr>
        </p:nvSpPr>
        <p:spPr/>
        <p:txBody>
          <a:bodyPr/>
          <a:lstStyle/>
          <a:p>
            <a:fld id="{EB347FAA-EED7-4212-A080-F874F180274B}" type="datetimeFigureOut">
              <a:rPr lang="fr-CH" smtClean="0"/>
              <a:t>05.08.2026</a:t>
            </a:fld>
            <a:endParaRPr lang="fr-CH"/>
          </a:p>
        </p:txBody>
      </p:sp>
      <p:sp>
        <p:nvSpPr>
          <p:cNvPr id="5" name="Espace réservé du pied de page 4">
            <a:extLst>
              <a:ext uri="{FF2B5EF4-FFF2-40B4-BE49-F238E27FC236}">
                <a16:creationId xmlns:a16="http://schemas.microsoft.com/office/drawing/2014/main" id="{533123D2-1A7A-2735-DFDD-D62650538890}"/>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8A7B0446-9494-D74A-DF38-6B62F92D4A26}"/>
              </a:ext>
            </a:extLst>
          </p:cNvPr>
          <p:cNvSpPr>
            <a:spLocks noGrp="1"/>
          </p:cNvSpPr>
          <p:nvPr>
            <p:ph type="sldNum" sz="quarter" idx="12"/>
          </p:nvPr>
        </p:nvSpPr>
        <p:spPr/>
        <p:txBody>
          <a:bodyPr/>
          <a:lstStyle/>
          <a:p>
            <a:fld id="{9C3A30DB-081F-4E1E-90C4-5AECB96B7098}" type="slidenum">
              <a:rPr lang="fr-CH" smtClean="0"/>
              <a:t>‹N°›</a:t>
            </a:fld>
            <a:endParaRPr lang="fr-CH"/>
          </a:p>
        </p:txBody>
      </p:sp>
    </p:spTree>
    <p:extLst>
      <p:ext uri="{BB962C8B-B14F-4D97-AF65-F5344CB8AC3E}">
        <p14:creationId xmlns:p14="http://schemas.microsoft.com/office/powerpoint/2010/main" val="3301413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83CE8E-9E8A-DE9F-6BBB-29DE84CE6FA1}"/>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5900D957-41A1-0802-CE03-B03ED6232B23}"/>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contenu 3">
            <a:extLst>
              <a:ext uri="{FF2B5EF4-FFF2-40B4-BE49-F238E27FC236}">
                <a16:creationId xmlns:a16="http://schemas.microsoft.com/office/drawing/2014/main" id="{590254E7-6E79-57BE-D178-E4A99375C5A5}"/>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e la date 4">
            <a:extLst>
              <a:ext uri="{FF2B5EF4-FFF2-40B4-BE49-F238E27FC236}">
                <a16:creationId xmlns:a16="http://schemas.microsoft.com/office/drawing/2014/main" id="{1B0C445C-F2D8-5750-BE13-E79888055E66}"/>
              </a:ext>
            </a:extLst>
          </p:cNvPr>
          <p:cNvSpPr>
            <a:spLocks noGrp="1"/>
          </p:cNvSpPr>
          <p:nvPr>
            <p:ph type="dt" sz="half" idx="10"/>
          </p:nvPr>
        </p:nvSpPr>
        <p:spPr/>
        <p:txBody>
          <a:bodyPr/>
          <a:lstStyle/>
          <a:p>
            <a:fld id="{EB347FAA-EED7-4212-A080-F874F180274B}" type="datetimeFigureOut">
              <a:rPr lang="fr-CH" smtClean="0"/>
              <a:t>05.08.2026</a:t>
            </a:fld>
            <a:endParaRPr lang="fr-CH"/>
          </a:p>
        </p:txBody>
      </p:sp>
      <p:sp>
        <p:nvSpPr>
          <p:cNvPr id="6" name="Espace réservé du pied de page 5">
            <a:extLst>
              <a:ext uri="{FF2B5EF4-FFF2-40B4-BE49-F238E27FC236}">
                <a16:creationId xmlns:a16="http://schemas.microsoft.com/office/drawing/2014/main" id="{577DF780-2FF0-6326-34C4-75C122D49B6B}"/>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39CA6D66-EF6E-7075-3984-76FC44B9C50E}"/>
              </a:ext>
            </a:extLst>
          </p:cNvPr>
          <p:cNvSpPr>
            <a:spLocks noGrp="1"/>
          </p:cNvSpPr>
          <p:nvPr>
            <p:ph type="sldNum" sz="quarter" idx="12"/>
          </p:nvPr>
        </p:nvSpPr>
        <p:spPr/>
        <p:txBody>
          <a:bodyPr/>
          <a:lstStyle/>
          <a:p>
            <a:fld id="{9C3A30DB-081F-4E1E-90C4-5AECB96B7098}" type="slidenum">
              <a:rPr lang="fr-CH" smtClean="0"/>
              <a:t>‹N°›</a:t>
            </a:fld>
            <a:endParaRPr lang="fr-CH"/>
          </a:p>
        </p:txBody>
      </p:sp>
    </p:spTree>
    <p:extLst>
      <p:ext uri="{BB962C8B-B14F-4D97-AF65-F5344CB8AC3E}">
        <p14:creationId xmlns:p14="http://schemas.microsoft.com/office/powerpoint/2010/main" val="4185492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D6859F-00E4-2A6F-3AC0-CD6D85582552}"/>
              </a:ext>
            </a:extLst>
          </p:cNvPr>
          <p:cNvSpPr>
            <a:spLocks noGrp="1"/>
          </p:cNvSpPr>
          <p:nvPr>
            <p:ph type="title"/>
          </p:nvPr>
        </p:nvSpPr>
        <p:spPr>
          <a:xfrm>
            <a:off x="839788" y="365125"/>
            <a:ext cx="10515600" cy="1325563"/>
          </a:xfrm>
        </p:spPr>
        <p:txBody>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ED210257-D3B1-1675-2FAB-06196B574F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9A3E7B2E-CAB9-EFAE-71A7-CFF1F653197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u texte 4">
            <a:extLst>
              <a:ext uri="{FF2B5EF4-FFF2-40B4-BE49-F238E27FC236}">
                <a16:creationId xmlns:a16="http://schemas.microsoft.com/office/drawing/2014/main" id="{20D36A20-9834-3005-A517-269704CCBF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62985C8D-B7B7-AF18-00E2-E54E3A4CC38C}"/>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7" name="Espace réservé de la date 6">
            <a:extLst>
              <a:ext uri="{FF2B5EF4-FFF2-40B4-BE49-F238E27FC236}">
                <a16:creationId xmlns:a16="http://schemas.microsoft.com/office/drawing/2014/main" id="{48F29951-F3C1-BB16-D217-B7D54F620063}"/>
              </a:ext>
            </a:extLst>
          </p:cNvPr>
          <p:cNvSpPr>
            <a:spLocks noGrp="1"/>
          </p:cNvSpPr>
          <p:nvPr>
            <p:ph type="dt" sz="half" idx="10"/>
          </p:nvPr>
        </p:nvSpPr>
        <p:spPr/>
        <p:txBody>
          <a:bodyPr/>
          <a:lstStyle/>
          <a:p>
            <a:fld id="{EB347FAA-EED7-4212-A080-F874F180274B}" type="datetimeFigureOut">
              <a:rPr lang="fr-CH" smtClean="0"/>
              <a:t>05.08.2026</a:t>
            </a:fld>
            <a:endParaRPr lang="fr-CH"/>
          </a:p>
        </p:txBody>
      </p:sp>
      <p:sp>
        <p:nvSpPr>
          <p:cNvPr id="8" name="Espace réservé du pied de page 7">
            <a:extLst>
              <a:ext uri="{FF2B5EF4-FFF2-40B4-BE49-F238E27FC236}">
                <a16:creationId xmlns:a16="http://schemas.microsoft.com/office/drawing/2014/main" id="{43BDD973-4258-7F2E-FE64-E3FFEDD77396}"/>
              </a:ext>
            </a:extLst>
          </p:cNvPr>
          <p:cNvSpPr>
            <a:spLocks noGrp="1"/>
          </p:cNvSpPr>
          <p:nvPr>
            <p:ph type="ftr" sz="quarter" idx="11"/>
          </p:nvPr>
        </p:nvSpPr>
        <p:spPr/>
        <p:txBody>
          <a:bodyPr/>
          <a:lstStyle/>
          <a:p>
            <a:endParaRPr lang="fr-CH"/>
          </a:p>
        </p:txBody>
      </p:sp>
      <p:sp>
        <p:nvSpPr>
          <p:cNvPr id="9" name="Espace réservé du numéro de diapositive 8">
            <a:extLst>
              <a:ext uri="{FF2B5EF4-FFF2-40B4-BE49-F238E27FC236}">
                <a16:creationId xmlns:a16="http://schemas.microsoft.com/office/drawing/2014/main" id="{29BB2A2B-11D6-6412-2028-6FE8E5639AF3}"/>
              </a:ext>
            </a:extLst>
          </p:cNvPr>
          <p:cNvSpPr>
            <a:spLocks noGrp="1"/>
          </p:cNvSpPr>
          <p:nvPr>
            <p:ph type="sldNum" sz="quarter" idx="12"/>
          </p:nvPr>
        </p:nvSpPr>
        <p:spPr/>
        <p:txBody>
          <a:bodyPr/>
          <a:lstStyle/>
          <a:p>
            <a:fld id="{9C3A30DB-081F-4E1E-90C4-5AECB96B7098}" type="slidenum">
              <a:rPr lang="fr-CH" smtClean="0"/>
              <a:t>‹N°›</a:t>
            </a:fld>
            <a:endParaRPr lang="fr-CH"/>
          </a:p>
        </p:txBody>
      </p:sp>
    </p:spTree>
    <p:extLst>
      <p:ext uri="{BB962C8B-B14F-4D97-AF65-F5344CB8AC3E}">
        <p14:creationId xmlns:p14="http://schemas.microsoft.com/office/powerpoint/2010/main" val="1097014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F3E1D3-CE23-8BFE-5AED-1057415AED63}"/>
              </a:ext>
            </a:extLst>
          </p:cNvPr>
          <p:cNvSpPr>
            <a:spLocks noGrp="1"/>
          </p:cNvSpPr>
          <p:nvPr>
            <p:ph type="title"/>
          </p:nvPr>
        </p:nvSpPr>
        <p:spPr/>
        <p:txBody>
          <a:bodyPr/>
          <a:lstStyle/>
          <a:p>
            <a:r>
              <a:rPr lang="fr-FR"/>
              <a:t>Modifiez le style du titre</a:t>
            </a:r>
            <a:endParaRPr lang="fr-CH"/>
          </a:p>
        </p:txBody>
      </p:sp>
      <p:sp>
        <p:nvSpPr>
          <p:cNvPr id="3" name="Espace réservé de la date 2">
            <a:extLst>
              <a:ext uri="{FF2B5EF4-FFF2-40B4-BE49-F238E27FC236}">
                <a16:creationId xmlns:a16="http://schemas.microsoft.com/office/drawing/2014/main" id="{07F02893-09C5-3D65-6C36-9F33003C2F80}"/>
              </a:ext>
            </a:extLst>
          </p:cNvPr>
          <p:cNvSpPr>
            <a:spLocks noGrp="1"/>
          </p:cNvSpPr>
          <p:nvPr>
            <p:ph type="dt" sz="half" idx="10"/>
          </p:nvPr>
        </p:nvSpPr>
        <p:spPr/>
        <p:txBody>
          <a:bodyPr/>
          <a:lstStyle/>
          <a:p>
            <a:fld id="{EB347FAA-EED7-4212-A080-F874F180274B}" type="datetimeFigureOut">
              <a:rPr lang="fr-CH" smtClean="0"/>
              <a:t>05.08.2026</a:t>
            </a:fld>
            <a:endParaRPr lang="fr-CH"/>
          </a:p>
        </p:txBody>
      </p:sp>
      <p:sp>
        <p:nvSpPr>
          <p:cNvPr id="4" name="Espace réservé du pied de page 3">
            <a:extLst>
              <a:ext uri="{FF2B5EF4-FFF2-40B4-BE49-F238E27FC236}">
                <a16:creationId xmlns:a16="http://schemas.microsoft.com/office/drawing/2014/main" id="{9B75BB9B-8DB4-0670-D6BC-567524E4D463}"/>
              </a:ext>
            </a:extLst>
          </p:cNvPr>
          <p:cNvSpPr>
            <a:spLocks noGrp="1"/>
          </p:cNvSpPr>
          <p:nvPr>
            <p:ph type="ftr" sz="quarter" idx="11"/>
          </p:nvPr>
        </p:nvSpPr>
        <p:spPr/>
        <p:txBody>
          <a:bodyPr/>
          <a:lstStyle/>
          <a:p>
            <a:endParaRPr lang="fr-CH"/>
          </a:p>
        </p:txBody>
      </p:sp>
      <p:sp>
        <p:nvSpPr>
          <p:cNvPr id="5" name="Espace réservé du numéro de diapositive 4">
            <a:extLst>
              <a:ext uri="{FF2B5EF4-FFF2-40B4-BE49-F238E27FC236}">
                <a16:creationId xmlns:a16="http://schemas.microsoft.com/office/drawing/2014/main" id="{FC40CB1F-1593-110C-1088-86C9000B18D8}"/>
              </a:ext>
            </a:extLst>
          </p:cNvPr>
          <p:cNvSpPr>
            <a:spLocks noGrp="1"/>
          </p:cNvSpPr>
          <p:nvPr>
            <p:ph type="sldNum" sz="quarter" idx="12"/>
          </p:nvPr>
        </p:nvSpPr>
        <p:spPr/>
        <p:txBody>
          <a:bodyPr/>
          <a:lstStyle/>
          <a:p>
            <a:fld id="{9C3A30DB-081F-4E1E-90C4-5AECB96B7098}" type="slidenum">
              <a:rPr lang="fr-CH" smtClean="0"/>
              <a:t>‹N°›</a:t>
            </a:fld>
            <a:endParaRPr lang="fr-CH"/>
          </a:p>
        </p:txBody>
      </p:sp>
    </p:spTree>
    <p:extLst>
      <p:ext uri="{BB962C8B-B14F-4D97-AF65-F5344CB8AC3E}">
        <p14:creationId xmlns:p14="http://schemas.microsoft.com/office/powerpoint/2010/main" val="3965156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EA383A5-34B7-896C-26F3-94FEF4ECEFA4}"/>
              </a:ext>
            </a:extLst>
          </p:cNvPr>
          <p:cNvSpPr>
            <a:spLocks noGrp="1"/>
          </p:cNvSpPr>
          <p:nvPr>
            <p:ph type="dt" sz="half" idx="10"/>
          </p:nvPr>
        </p:nvSpPr>
        <p:spPr/>
        <p:txBody>
          <a:bodyPr/>
          <a:lstStyle/>
          <a:p>
            <a:fld id="{EB347FAA-EED7-4212-A080-F874F180274B}" type="datetimeFigureOut">
              <a:rPr lang="fr-CH" smtClean="0"/>
              <a:t>05.08.2026</a:t>
            </a:fld>
            <a:endParaRPr lang="fr-CH"/>
          </a:p>
        </p:txBody>
      </p:sp>
      <p:sp>
        <p:nvSpPr>
          <p:cNvPr id="3" name="Espace réservé du pied de page 2">
            <a:extLst>
              <a:ext uri="{FF2B5EF4-FFF2-40B4-BE49-F238E27FC236}">
                <a16:creationId xmlns:a16="http://schemas.microsoft.com/office/drawing/2014/main" id="{19B83D66-7393-9344-4755-36BDF2C0451B}"/>
              </a:ext>
            </a:extLst>
          </p:cNvPr>
          <p:cNvSpPr>
            <a:spLocks noGrp="1"/>
          </p:cNvSpPr>
          <p:nvPr>
            <p:ph type="ftr" sz="quarter" idx="11"/>
          </p:nvPr>
        </p:nvSpPr>
        <p:spPr/>
        <p:txBody>
          <a:bodyPr/>
          <a:lstStyle/>
          <a:p>
            <a:endParaRPr lang="fr-CH"/>
          </a:p>
        </p:txBody>
      </p:sp>
      <p:sp>
        <p:nvSpPr>
          <p:cNvPr id="4" name="Espace réservé du numéro de diapositive 3">
            <a:extLst>
              <a:ext uri="{FF2B5EF4-FFF2-40B4-BE49-F238E27FC236}">
                <a16:creationId xmlns:a16="http://schemas.microsoft.com/office/drawing/2014/main" id="{187CFC1B-F09B-E482-DC2A-0EA6F2634D5D}"/>
              </a:ext>
            </a:extLst>
          </p:cNvPr>
          <p:cNvSpPr>
            <a:spLocks noGrp="1"/>
          </p:cNvSpPr>
          <p:nvPr>
            <p:ph type="sldNum" sz="quarter" idx="12"/>
          </p:nvPr>
        </p:nvSpPr>
        <p:spPr/>
        <p:txBody>
          <a:bodyPr/>
          <a:lstStyle/>
          <a:p>
            <a:fld id="{9C3A30DB-081F-4E1E-90C4-5AECB96B7098}" type="slidenum">
              <a:rPr lang="fr-CH" smtClean="0"/>
              <a:t>‹N°›</a:t>
            </a:fld>
            <a:endParaRPr lang="fr-CH"/>
          </a:p>
        </p:txBody>
      </p:sp>
    </p:spTree>
    <p:extLst>
      <p:ext uri="{BB962C8B-B14F-4D97-AF65-F5344CB8AC3E}">
        <p14:creationId xmlns:p14="http://schemas.microsoft.com/office/powerpoint/2010/main" val="2701826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8B6BB9-FB61-0E96-DDE7-821550463FB2}"/>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H"/>
          </a:p>
        </p:txBody>
      </p:sp>
      <p:sp>
        <p:nvSpPr>
          <p:cNvPr id="3" name="Espace réservé du contenu 2">
            <a:extLst>
              <a:ext uri="{FF2B5EF4-FFF2-40B4-BE49-F238E27FC236}">
                <a16:creationId xmlns:a16="http://schemas.microsoft.com/office/drawing/2014/main" id="{2EB9D413-5054-BFD9-11C0-3FF32D8979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texte 3">
            <a:extLst>
              <a:ext uri="{FF2B5EF4-FFF2-40B4-BE49-F238E27FC236}">
                <a16:creationId xmlns:a16="http://schemas.microsoft.com/office/drawing/2014/main" id="{0D4BC5A2-52D8-0ECB-0A74-B8DF2F92D0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72110C8-D758-9144-BDBF-2360F3CB31B4}"/>
              </a:ext>
            </a:extLst>
          </p:cNvPr>
          <p:cNvSpPr>
            <a:spLocks noGrp="1"/>
          </p:cNvSpPr>
          <p:nvPr>
            <p:ph type="dt" sz="half" idx="10"/>
          </p:nvPr>
        </p:nvSpPr>
        <p:spPr/>
        <p:txBody>
          <a:bodyPr/>
          <a:lstStyle/>
          <a:p>
            <a:fld id="{EB347FAA-EED7-4212-A080-F874F180274B}" type="datetimeFigureOut">
              <a:rPr lang="fr-CH" smtClean="0"/>
              <a:t>05.08.2026</a:t>
            </a:fld>
            <a:endParaRPr lang="fr-CH"/>
          </a:p>
        </p:txBody>
      </p:sp>
      <p:sp>
        <p:nvSpPr>
          <p:cNvPr id="6" name="Espace réservé du pied de page 5">
            <a:extLst>
              <a:ext uri="{FF2B5EF4-FFF2-40B4-BE49-F238E27FC236}">
                <a16:creationId xmlns:a16="http://schemas.microsoft.com/office/drawing/2014/main" id="{AFB88A00-EBCC-3564-EEEF-51F7C2A57DF6}"/>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FD464BED-F75F-C1EA-DEC1-0968620CFAF4}"/>
              </a:ext>
            </a:extLst>
          </p:cNvPr>
          <p:cNvSpPr>
            <a:spLocks noGrp="1"/>
          </p:cNvSpPr>
          <p:nvPr>
            <p:ph type="sldNum" sz="quarter" idx="12"/>
          </p:nvPr>
        </p:nvSpPr>
        <p:spPr/>
        <p:txBody>
          <a:bodyPr/>
          <a:lstStyle/>
          <a:p>
            <a:fld id="{9C3A30DB-081F-4E1E-90C4-5AECB96B7098}" type="slidenum">
              <a:rPr lang="fr-CH" smtClean="0"/>
              <a:t>‹N°›</a:t>
            </a:fld>
            <a:endParaRPr lang="fr-CH"/>
          </a:p>
        </p:txBody>
      </p:sp>
    </p:spTree>
    <p:extLst>
      <p:ext uri="{BB962C8B-B14F-4D97-AF65-F5344CB8AC3E}">
        <p14:creationId xmlns:p14="http://schemas.microsoft.com/office/powerpoint/2010/main" val="1558545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4F3EE6-4DFD-2209-4EE6-125A6AA00932}"/>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H"/>
          </a:p>
        </p:txBody>
      </p:sp>
      <p:sp>
        <p:nvSpPr>
          <p:cNvPr id="3" name="Espace réservé pour une image  2">
            <a:extLst>
              <a:ext uri="{FF2B5EF4-FFF2-40B4-BE49-F238E27FC236}">
                <a16:creationId xmlns:a16="http://schemas.microsoft.com/office/drawing/2014/main" id="{E3C7A811-F4FA-A53D-D0DE-58A293440D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H"/>
          </a:p>
        </p:txBody>
      </p:sp>
      <p:sp>
        <p:nvSpPr>
          <p:cNvPr id="4" name="Espace réservé du texte 3">
            <a:extLst>
              <a:ext uri="{FF2B5EF4-FFF2-40B4-BE49-F238E27FC236}">
                <a16:creationId xmlns:a16="http://schemas.microsoft.com/office/drawing/2014/main" id="{3A80DBCE-C442-3B15-0B65-81C4B095CC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645067-6244-A297-D849-E78D255D9FC6}"/>
              </a:ext>
            </a:extLst>
          </p:cNvPr>
          <p:cNvSpPr>
            <a:spLocks noGrp="1"/>
          </p:cNvSpPr>
          <p:nvPr>
            <p:ph type="dt" sz="half" idx="10"/>
          </p:nvPr>
        </p:nvSpPr>
        <p:spPr/>
        <p:txBody>
          <a:bodyPr/>
          <a:lstStyle/>
          <a:p>
            <a:fld id="{EB347FAA-EED7-4212-A080-F874F180274B}" type="datetimeFigureOut">
              <a:rPr lang="fr-CH" smtClean="0"/>
              <a:t>05.08.2026</a:t>
            </a:fld>
            <a:endParaRPr lang="fr-CH"/>
          </a:p>
        </p:txBody>
      </p:sp>
      <p:sp>
        <p:nvSpPr>
          <p:cNvPr id="6" name="Espace réservé du pied de page 5">
            <a:extLst>
              <a:ext uri="{FF2B5EF4-FFF2-40B4-BE49-F238E27FC236}">
                <a16:creationId xmlns:a16="http://schemas.microsoft.com/office/drawing/2014/main" id="{4BCB4794-652A-17E3-D305-C692DB305ACD}"/>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1CC5998D-6C65-6EFE-00B8-FE2E3E0B8DE0}"/>
              </a:ext>
            </a:extLst>
          </p:cNvPr>
          <p:cNvSpPr>
            <a:spLocks noGrp="1"/>
          </p:cNvSpPr>
          <p:nvPr>
            <p:ph type="sldNum" sz="quarter" idx="12"/>
          </p:nvPr>
        </p:nvSpPr>
        <p:spPr/>
        <p:txBody>
          <a:bodyPr/>
          <a:lstStyle/>
          <a:p>
            <a:fld id="{9C3A30DB-081F-4E1E-90C4-5AECB96B7098}" type="slidenum">
              <a:rPr lang="fr-CH" smtClean="0"/>
              <a:t>‹N°›</a:t>
            </a:fld>
            <a:endParaRPr lang="fr-CH"/>
          </a:p>
        </p:txBody>
      </p:sp>
    </p:spTree>
    <p:extLst>
      <p:ext uri="{BB962C8B-B14F-4D97-AF65-F5344CB8AC3E}">
        <p14:creationId xmlns:p14="http://schemas.microsoft.com/office/powerpoint/2010/main" val="801529802"/>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59857C6-04F4-03C5-36A0-2E2007B538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AE01DCA1-C963-C0B1-59A1-BA14002FE7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B6C683EE-2AB6-398F-9189-A443DF4382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B347FAA-EED7-4212-A080-F874F180274B}" type="datetimeFigureOut">
              <a:rPr lang="fr-CH" smtClean="0"/>
              <a:t>05.08.2026</a:t>
            </a:fld>
            <a:endParaRPr lang="fr-CH"/>
          </a:p>
        </p:txBody>
      </p:sp>
      <p:sp>
        <p:nvSpPr>
          <p:cNvPr id="5" name="Espace réservé du pied de page 4">
            <a:extLst>
              <a:ext uri="{FF2B5EF4-FFF2-40B4-BE49-F238E27FC236}">
                <a16:creationId xmlns:a16="http://schemas.microsoft.com/office/drawing/2014/main" id="{5FCA8B08-6279-49DF-9D5C-C78E8A0912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CH"/>
          </a:p>
        </p:txBody>
      </p:sp>
      <p:sp>
        <p:nvSpPr>
          <p:cNvPr id="6" name="Espace réservé du numéro de diapositive 5">
            <a:extLst>
              <a:ext uri="{FF2B5EF4-FFF2-40B4-BE49-F238E27FC236}">
                <a16:creationId xmlns:a16="http://schemas.microsoft.com/office/drawing/2014/main" id="{1D39EFB6-1643-1B81-685E-59BC03A785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C3A30DB-081F-4E1E-90C4-5AECB96B7098}" type="slidenum">
              <a:rPr lang="fr-CH" smtClean="0"/>
              <a:t>‹N°›</a:t>
            </a:fld>
            <a:endParaRPr lang="fr-CH"/>
          </a:p>
        </p:txBody>
      </p:sp>
    </p:spTree>
    <p:extLst>
      <p:ext uri="{BB962C8B-B14F-4D97-AF65-F5344CB8AC3E}">
        <p14:creationId xmlns:p14="http://schemas.microsoft.com/office/powerpoint/2010/main" val="5517630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8" Type="http://schemas.openxmlformats.org/officeDocument/2006/relationships/image" Target="../media/image11.png"/><Relationship Id="rId9" Type="http://schemas.openxmlformats.org/officeDocument/2006/relationships/image" Target="../media/image12.png"/><Relationship Id="rId10" Type="http://schemas.openxmlformats.org/officeDocument/2006/relationships/image" Target="../media/image13.jpg"/><Relationship Id="rId11" Type="http://schemas.openxmlformats.org/officeDocument/2006/relationships/image" Target="../media/image1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image" Target="../media/image1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2D527-BB3F-F126-B5DF-9E7FD269ECF1}"/>
            </a:ext>
          </a:extLst>
        </p:cNvPr>
        <p:cNvGrpSpPr/>
        <p:nvPr/>
      </p:nvGrpSpPr>
      <p:grpSpPr>
        <a:xfrm>
          <a:off x="0" y="0"/>
          <a:ext cx="0" cy="0"/>
          <a:chOff x="0" y="0"/>
          <a:chExt cx="0" cy="0"/>
        </a:xfrm>
      </p:grpSpPr>
      <p:sp>
        <p:nvSpPr>
          <p:cNvPr id="5" name="Text 0">
            <a:extLst>
              <a:ext uri="{FF2B5EF4-FFF2-40B4-BE49-F238E27FC236}">
                <a16:creationId xmlns:a16="http://schemas.microsoft.com/office/drawing/2014/main" id="{5BC8FB04-1D28-367F-1426-0450D6ACA67B}"/>
              </a:ext>
            </a:extLst>
          </p:cNvPr>
          <p:cNvSpPr/>
          <p:nvPr/>
        </p:nvSpPr>
        <p:spPr>
          <a:xfrm>
            <a:off x="457200" y="320040"/>
            <a:ext cx="7315200" cy="320040"/>
          </a:xfrm>
          <a:prstGeom prst="rect">
            <a:avLst/>
          </a:prstGeom>
          <a:noFill/>
          <a:ln/>
        </p:spPr>
        <p:txBody>
          <a:bodyPr wrap="square" rtlCol="0" anchor="ctr"/>
          <a:lstStyle/>
          <a:p>
            <a:r>
              <a:rPr lang="en-US" sz="1100" b="1" kern="0" spc="200" dirty="0">
                <a:solidFill>
                  <a:schemeClr val="bg1">
                    <a:lumMod val="75000"/>
                  </a:schemeClr>
                </a:solidFill>
                <a:latin typeface="+mj-lt"/>
                <a:ea typeface="Calibri" pitchFamily="34" charset="-122"/>
                <a:cs typeface="Calibri" pitchFamily="34" charset="-120"/>
              </a:rPr>
              <a:t>Romania projects - </a:t>
            </a:r>
            <a:r>
              <a:rPr lang="en-US" sz="1100" b="1" kern="0" spc="200" dirty="0" err="1">
                <a:solidFill>
                  <a:schemeClr val="bg1">
                    <a:lumMod val="75000"/>
                  </a:schemeClr>
                </a:solidFill>
                <a:latin typeface="+mj-lt"/>
                <a:ea typeface="Calibri" pitchFamily="34" charset="-122"/>
                <a:cs typeface="Calibri" pitchFamily="34" charset="-120"/>
              </a:rPr>
              <a:t>Proiecte</a:t>
            </a:r>
            <a:r>
              <a:rPr lang="en-US" sz="1100" b="1" kern="0" spc="200" dirty="0">
                <a:solidFill>
                  <a:schemeClr val="bg1">
                    <a:lumMod val="75000"/>
                  </a:schemeClr>
                </a:solidFill>
                <a:latin typeface="+mj-lt"/>
                <a:ea typeface="Calibri" pitchFamily="34" charset="-122"/>
                <a:cs typeface="Calibri" pitchFamily="34" charset="-120"/>
              </a:rPr>
              <a:t> </a:t>
            </a:r>
            <a:r>
              <a:rPr lang="en-US" sz="1100" b="1" kern="0" spc="200" dirty="0" err="1">
                <a:solidFill>
                  <a:schemeClr val="bg1">
                    <a:lumMod val="75000"/>
                  </a:schemeClr>
                </a:solidFill>
                <a:latin typeface="+mj-lt"/>
                <a:ea typeface="Calibri" pitchFamily="34" charset="-122"/>
                <a:cs typeface="Calibri" pitchFamily="34" charset="-120"/>
              </a:rPr>
              <a:t>în</a:t>
            </a:r>
            <a:r>
              <a:rPr lang="en-US" sz="1100" b="1" kern="0" spc="200" dirty="0">
                <a:solidFill>
                  <a:schemeClr val="bg1">
                    <a:lumMod val="75000"/>
                  </a:schemeClr>
                </a:solidFill>
                <a:latin typeface="+mj-lt"/>
                <a:ea typeface="Calibri" pitchFamily="34" charset="-122"/>
                <a:cs typeface="Calibri" pitchFamily="34" charset="-120"/>
              </a:rPr>
              <a:t> </a:t>
            </a:r>
            <a:r>
              <a:rPr lang="en-US" sz="1100" b="1" kern="0" spc="200" dirty="0" err="1">
                <a:solidFill>
                  <a:schemeClr val="bg1">
                    <a:lumMod val="75000"/>
                  </a:schemeClr>
                </a:solidFill>
                <a:latin typeface="+mj-lt"/>
                <a:ea typeface="Calibri" pitchFamily="34" charset="-122"/>
                <a:cs typeface="Calibri" pitchFamily="34" charset="-120"/>
              </a:rPr>
              <a:t>România</a:t>
            </a:r>
            <a:endParaRPr lang="en-US" sz="1100" dirty="0">
              <a:solidFill>
                <a:schemeClr val="bg1">
                  <a:lumMod val="75000"/>
                </a:schemeClr>
              </a:solidFill>
              <a:latin typeface="+mj-lt"/>
            </a:endParaRPr>
          </a:p>
        </p:txBody>
      </p:sp>
      <p:sp>
        <p:nvSpPr>
          <p:cNvPr id="7" name="Text 1">
            <a:extLst>
              <a:ext uri="{FF2B5EF4-FFF2-40B4-BE49-F238E27FC236}">
                <a16:creationId xmlns:a16="http://schemas.microsoft.com/office/drawing/2014/main" id="{84A8FE75-EE10-14D1-2401-08DAC7D8E797}"/>
              </a:ext>
            </a:extLst>
          </p:cNvPr>
          <p:cNvSpPr/>
          <p:nvPr/>
        </p:nvSpPr>
        <p:spPr>
          <a:xfrm>
            <a:off x="457200" y="594360"/>
            <a:ext cx="7589520" cy="685800"/>
          </a:xfrm>
          <a:prstGeom prst="rect">
            <a:avLst/>
          </a:prstGeom>
          <a:noFill/>
          <a:ln/>
        </p:spPr>
        <p:txBody>
          <a:bodyPr wrap="square" lIns="0" tIns="0" rIns="0" bIns="0" rtlCol="0" anchor="ctr"/>
          <a:lstStyle/>
          <a:p>
            <a:r>
              <a:rPr sz="2000" b="1">
                <a:solidFill>
                  <a:srgbClr val="242D28"/>
                </a:solidFill>
              </a:rPr>
              <a:t>2. Transformation of “Johann Ettinger” German Theoretical High School into an NZEB building – Satu Mare</a:t>
            </a:r>
          </a:p>
        </p:txBody>
      </p:sp>
      <p:pic>
        <p:nvPicPr>
          <p:cNvPr id="9" name="Image 0" descr="icon_map_darkgray.png">
            <a:extLst>
              <a:ext uri="{FF2B5EF4-FFF2-40B4-BE49-F238E27FC236}">
                <a16:creationId xmlns:a16="http://schemas.microsoft.com/office/drawing/2014/main" id="{883713A6-F2AF-4C1F-859D-433DAB57364B}"/>
              </a:ext>
            </a:extLst>
          </p:cNvPr>
          <p:cNvPicPr>
            <a:picLocks noChangeAspect="1"/>
          </p:cNvPicPr>
          <p:nvPr/>
        </p:nvPicPr>
        <p:blipFill>
          <a:blip r:embed="rId2"/>
          <a:stretch>
            <a:fillRect/>
          </a:stretch>
        </p:blipFill>
        <p:spPr>
          <a:xfrm>
            <a:off x="457200" y="1399032"/>
            <a:ext cx="146304" cy="146304"/>
          </a:xfrm>
          <a:prstGeom prst="rect">
            <a:avLst/>
          </a:prstGeom>
        </p:spPr>
      </p:pic>
      <p:sp>
        <p:nvSpPr>
          <p:cNvPr id="11" name="Text 2">
            <a:extLst>
              <a:ext uri="{FF2B5EF4-FFF2-40B4-BE49-F238E27FC236}">
                <a16:creationId xmlns:a16="http://schemas.microsoft.com/office/drawing/2014/main" id="{22F2C427-992A-9222-FB30-61FE2D3EEC92}"/>
              </a:ext>
            </a:extLst>
          </p:cNvPr>
          <p:cNvSpPr/>
          <p:nvPr/>
        </p:nvSpPr>
        <p:spPr>
          <a:xfrm>
            <a:off x="713232" y="1307592"/>
            <a:ext cx="1280160" cy="274320"/>
          </a:xfrm>
          <a:prstGeom prst="rect">
            <a:avLst/>
          </a:prstGeom>
          <a:noFill/>
          <a:ln/>
        </p:spPr>
        <p:txBody>
          <a:bodyPr wrap="square" lIns="0" tIns="0" rIns="0" bIns="0" rtlCol="0" anchor="ctr"/>
          <a:lstStyle/>
          <a:p>
            <a:r>
              <a:rPr sz="1200" b="0">
                <a:solidFill>
                  <a:srgbClr val="242D28"/>
                </a:solidFill>
              </a:rPr>
              <a:t>Satu Mare, Romania</a:t>
            </a:r>
            <a:endParaRPr lang="en-US" sz="1050" dirty="0"/>
          </a:p>
        </p:txBody>
      </p:sp>
      <p:sp>
        <p:nvSpPr>
          <p:cNvPr id="13" name="Shape 3">
            <a:extLst>
              <a:ext uri="{FF2B5EF4-FFF2-40B4-BE49-F238E27FC236}">
                <a16:creationId xmlns:a16="http://schemas.microsoft.com/office/drawing/2014/main" id="{7ABDCE46-7365-7012-2E50-9FAE57F67E14}"/>
              </a:ext>
            </a:extLst>
          </p:cNvPr>
          <p:cNvSpPr/>
          <p:nvPr/>
        </p:nvSpPr>
        <p:spPr>
          <a:xfrm>
            <a:off x="1828800" y="1353312"/>
            <a:ext cx="201168" cy="201168"/>
          </a:xfrm>
          <a:prstGeom prst="ellipse">
            <a:avLst/>
          </a:prstGeom>
          <a:solidFill>
            <a:srgbClr val="2C5F2D"/>
          </a:solidFill>
          <a:ln/>
        </p:spPr>
        <p:txBody>
          <a:bodyPr/>
          <a:lstStyle/>
          <a:p>
            <a:endParaRPr lang="fr-CH"/>
          </a:p>
        </p:txBody>
      </p:sp>
      <p:pic>
        <p:nvPicPr>
          <p:cNvPr id="15" name="Image 1" descr="icon_building_white.png">
            <a:extLst>
              <a:ext uri="{FF2B5EF4-FFF2-40B4-BE49-F238E27FC236}">
                <a16:creationId xmlns:a16="http://schemas.microsoft.com/office/drawing/2014/main" id="{91690E21-70EB-86B5-BD19-7D150C332B94}"/>
              </a:ext>
            </a:extLst>
          </p:cNvPr>
          <p:cNvPicPr>
            <a:picLocks noChangeAspect="1"/>
          </p:cNvPicPr>
          <p:nvPr/>
        </p:nvPicPr>
        <p:blipFill>
          <a:blip r:embed="rId3"/>
          <a:stretch>
            <a:fillRect/>
          </a:stretch>
        </p:blipFill>
        <p:spPr>
          <a:xfrm>
            <a:off x="1879092" y="1394460"/>
            <a:ext cx="100584" cy="100584"/>
          </a:xfrm>
          <a:prstGeom prst="rect">
            <a:avLst/>
          </a:prstGeom>
        </p:spPr>
      </p:pic>
      <p:sp>
        <p:nvSpPr>
          <p:cNvPr id="17" name="Text 4">
            <a:extLst>
              <a:ext uri="{FF2B5EF4-FFF2-40B4-BE49-F238E27FC236}">
                <a16:creationId xmlns:a16="http://schemas.microsoft.com/office/drawing/2014/main" id="{FECEF147-9724-344F-5CFF-4578CF62D6B4}"/>
              </a:ext>
            </a:extLst>
          </p:cNvPr>
          <p:cNvSpPr/>
          <p:nvPr/>
        </p:nvSpPr>
        <p:spPr>
          <a:xfrm>
            <a:off x="2084832" y="1307592"/>
            <a:ext cx="1371600" cy="274320"/>
          </a:xfrm>
          <a:prstGeom prst="rect">
            <a:avLst/>
          </a:prstGeom>
          <a:noFill/>
          <a:ln/>
        </p:spPr>
        <p:txBody>
          <a:bodyPr wrap="square" lIns="0" tIns="0" rIns="0" bIns="0" rtlCol="0" anchor="ctr"/>
          <a:lstStyle/>
          <a:p>
            <a:r>
              <a:rPr sz="1200" b="0">
                <a:solidFill>
                  <a:srgbClr val="242D28"/>
                </a:solidFill>
              </a:rPr>
              <a:t>Educational building / NZEB renovation</a:t>
            </a:r>
            <a:endParaRPr lang="en-US" sz="1050" dirty="0"/>
          </a:p>
        </p:txBody>
      </p:sp>
      <p:pic>
        <p:nvPicPr>
          <p:cNvPr id="19" name="Image 2" descr="icon_calendar_darkgray.png">
            <a:extLst>
              <a:ext uri="{FF2B5EF4-FFF2-40B4-BE49-F238E27FC236}">
                <a16:creationId xmlns:a16="http://schemas.microsoft.com/office/drawing/2014/main" id="{DD8BCAAF-8477-EC98-C6A8-B1055F9C1C64}"/>
              </a:ext>
            </a:extLst>
          </p:cNvPr>
          <p:cNvPicPr>
            <a:picLocks noChangeAspect="1"/>
          </p:cNvPicPr>
          <p:nvPr/>
        </p:nvPicPr>
        <p:blipFill>
          <a:blip r:embed="rId4"/>
          <a:stretch>
            <a:fillRect/>
          </a:stretch>
        </p:blipFill>
        <p:spPr>
          <a:xfrm>
            <a:off x="3337560" y="1399032"/>
            <a:ext cx="146304" cy="146304"/>
          </a:xfrm>
          <a:prstGeom prst="rect">
            <a:avLst/>
          </a:prstGeom>
        </p:spPr>
      </p:pic>
      <p:sp>
        <p:nvSpPr>
          <p:cNvPr id="21" name="Text 5">
            <a:extLst>
              <a:ext uri="{FF2B5EF4-FFF2-40B4-BE49-F238E27FC236}">
                <a16:creationId xmlns:a16="http://schemas.microsoft.com/office/drawing/2014/main" id="{30072312-4478-F10A-F5AC-D9A0BB9A3717}"/>
              </a:ext>
            </a:extLst>
          </p:cNvPr>
          <p:cNvSpPr/>
          <p:nvPr/>
        </p:nvSpPr>
        <p:spPr>
          <a:xfrm>
            <a:off x="3593592" y="1307592"/>
            <a:ext cx="1828800" cy="274320"/>
          </a:xfrm>
          <a:prstGeom prst="rect">
            <a:avLst/>
          </a:prstGeom>
          <a:noFill/>
          <a:ln/>
        </p:spPr>
        <p:txBody>
          <a:bodyPr wrap="square" lIns="0" tIns="0" rIns="0" bIns="0" rtlCol="0" anchor="ctr"/>
          <a:lstStyle/>
          <a:p>
            <a:r>
              <a:rPr sz="1200" b="0">
                <a:solidFill>
                  <a:srgbClr val="242D28"/>
                </a:solidFill>
              </a:rPr>
              <a:t>2029 (implementation end)</a:t>
            </a:r>
            <a:endParaRPr lang="en-US" sz="1050" dirty="0"/>
          </a:p>
        </p:txBody>
      </p:sp>
      <p:pic>
        <p:nvPicPr>
          <p:cNvPr id="23" name="Image 3" descr="icon_ruler_darkgray.png">
            <a:extLst>
              <a:ext uri="{FF2B5EF4-FFF2-40B4-BE49-F238E27FC236}">
                <a16:creationId xmlns:a16="http://schemas.microsoft.com/office/drawing/2014/main" id="{522B4BEE-EBF4-D8B3-9DDC-272B1B4E42A5}"/>
              </a:ext>
            </a:extLst>
          </p:cNvPr>
          <p:cNvPicPr>
            <a:picLocks noChangeAspect="1"/>
          </p:cNvPicPr>
          <p:nvPr/>
        </p:nvPicPr>
        <p:blipFill>
          <a:blip r:embed="rId5"/>
          <a:stretch>
            <a:fillRect/>
          </a:stretch>
        </p:blipFill>
        <p:spPr>
          <a:xfrm>
            <a:off x="5349240" y="1399032"/>
            <a:ext cx="146304" cy="146304"/>
          </a:xfrm>
          <a:prstGeom prst="rect">
            <a:avLst/>
          </a:prstGeom>
        </p:spPr>
      </p:pic>
      <p:sp>
        <p:nvSpPr>
          <p:cNvPr id="25" name="Text 6">
            <a:extLst>
              <a:ext uri="{FF2B5EF4-FFF2-40B4-BE49-F238E27FC236}">
                <a16:creationId xmlns:a16="http://schemas.microsoft.com/office/drawing/2014/main" id="{93318FC5-1228-C759-69BF-60462F7B87A2}"/>
              </a:ext>
            </a:extLst>
          </p:cNvPr>
          <p:cNvSpPr/>
          <p:nvPr/>
        </p:nvSpPr>
        <p:spPr>
          <a:xfrm>
            <a:off x="5605272" y="1307592"/>
            <a:ext cx="1920240" cy="274320"/>
          </a:xfrm>
          <a:prstGeom prst="rect">
            <a:avLst/>
          </a:prstGeom>
          <a:noFill/>
          <a:ln/>
        </p:spPr>
        <p:txBody>
          <a:bodyPr wrap="square" lIns="0" tIns="0" rIns="0" bIns="0" rtlCol="0" anchor="ctr"/>
          <a:lstStyle/>
          <a:p>
            <a:r>
              <a:rPr sz="1200" b="0">
                <a:solidFill>
                  <a:srgbClr val="242D28"/>
                </a:solidFill>
              </a:rPr>
              <a:t>3 buildings: school, dormitory, canteen</a:t>
            </a:r>
            <a:endParaRPr lang="en-US" sz="1050" dirty="0"/>
          </a:p>
        </p:txBody>
      </p:sp>
      <p:sp>
        <p:nvSpPr>
          <p:cNvPr id="27" name="Shape 7">
            <a:extLst>
              <a:ext uri="{FF2B5EF4-FFF2-40B4-BE49-F238E27FC236}">
                <a16:creationId xmlns:a16="http://schemas.microsoft.com/office/drawing/2014/main" id="{7E9E6035-5CEF-678B-D46F-6077296F0D54}"/>
              </a:ext>
            </a:extLst>
          </p:cNvPr>
          <p:cNvSpPr/>
          <p:nvPr/>
        </p:nvSpPr>
        <p:spPr>
          <a:xfrm>
            <a:off x="457200" y="1874520"/>
            <a:ext cx="3823855" cy="4256116"/>
          </a:xfrm>
          <a:prstGeom prst="roundRect">
            <a:avLst>
              <a:gd name="adj" fmla="val 1633"/>
            </a:avLst>
          </a:prstGeom>
          <a:solidFill>
            <a:srgbClr val="E9ECE7"/>
          </a:solidFill>
          <a:ln/>
        </p:spPr>
        <p:txBody>
          <a:bodyPr/>
          <a:lstStyle/>
          <a:p>
            <a:endParaRPr lang="fr-CH"/>
          </a:p>
        </p:txBody>
      </p:sp>
      <p:pic>
        <p:nvPicPr>
          <p:cNvPr id="29" name="Image 4" descr="icon_camera_gray.png">
            <a:extLst>
              <a:ext uri="{FF2B5EF4-FFF2-40B4-BE49-F238E27FC236}">
                <a16:creationId xmlns:a16="http://schemas.microsoft.com/office/drawing/2014/main" id="{A556C49F-52FF-98BE-2957-022D3D4E232B}"/>
              </a:ext>
            </a:extLst>
          </p:cNvPr>
          <p:cNvPicPr>
            <a:picLocks noChangeAspect="1"/>
          </p:cNvPicPr>
          <p:nvPr/>
        </p:nvPicPr>
        <p:blipFill>
          <a:blip r:embed="rId6"/>
          <a:stretch>
            <a:fillRect/>
          </a:stretch>
        </p:blipFill>
        <p:spPr>
          <a:xfrm>
            <a:off x="1979676" y="3611880"/>
            <a:ext cx="640080" cy="640080"/>
          </a:xfrm>
          <a:prstGeom prst="rect">
            <a:avLst/>
          </a:prstGeom>
        </p:spPr>
      </p:pic>
      <p:sp>
        <p:nvSpPr>
          <p:cNvPr id="31" name="Shape 10">
            <a:extLst>
              <a:ext uri="{FF2B5EF4-FFF2-40B4-BE49-F238E27FC236}">
                <a16:creationId xmlns:a16="http://schemas.microsoft.com/office/drawing/2014/main" id="{41E2ABE1-464D-80DE-1F16-1DB27F965AB4}"/>
              </a:ext>
            </a:extLst>
          </p:cNvPr>
          <p:cNvSpPr/>
          <p:nvPr/>
        </p:nvSpPr>
        <p:spPr>
          <a:xfrm>
            <a:off x="8385464" y="1874520"/>
            <a:ext cx="3318856" cy="4256116"/>
          </a:xfrm>
          <a:prstGeom prst="roundRect">
            <a:avLst>
              <a:gd name="adj" fmla="val 3871"/>
            </a:avLst>
          </a:prstGeom>
          <a:solidFill>
            <a:srgbClr val="F5F5F5"/>
          </a:solidFill>
          <a:ln/>
          <a:effectLst>
            <a:outerShdw blurRad="76200" dist="25400" dir="5400000" algn="bl" rotWithShape="0">
              <a:srgbClr val="000000">
                <a:alpha val="12000"/>
              </a:srgbClr>
            </a:outerShdw>
          </a:effectLst>
        </p:spPr>
        <p:txBody>
          <a:bodyPr/>
          <a:lstStyle/>
          <a:p>
            <a:endParaRPr lang="fr-CH"/>
          </a:p>
        </p:txBody>
      </p:sp>
      <p:sp>
        <p:nvSpPr>
          <p:cNvPr id="33" name="Shape 7">
            <a:extLst>
              <a:ext uri="{FF2B5EF4-FFF2-40B4-BE49-F238E27FC236}">
                <a16:creationId xmlns:a16="http://schemas.microsoft.com/office/drawing/2014/main" id="{DADB92AA-CBDB-C2DC-279C-1B22FB6DD31E}"/>
              </a:ext>
            </a:extLst>
          </p:cNvPr>
          <p:cNvSpPr/>
          <p:nvPr/>
        </p:nvSpPr>
        <p:spPr>
          <a:xfrm>
            <a:off x="4381847" y="1874520"/>
            <a:ext cx="3823855" cy="4256116"/>
          </a:xfrm>
          <a:prstGeom prst="roundRect">
            <a:avLst>
              <a:gd name="adj" fmla="val 1633"/>
            </a:avLst>
          </a:prstGeom>
          <a:solidFill>
            <a:srgbClr val="E9ECE7"/>
          </a:solidFill>
          <a:ln/>
        </p:spPr>
        <p:txBody>
          <a:bodyPr/>
          <a:lstStyle/>
          <a:p>
            <a:endParaRPr lang="fr-CH"/>
          </a:p>
        </p:txBody>
      </p:sp>
      <p:pic>
        <p:nvPicPr>
          <p:cNvPr id="35" name="Image 4" descr="icon_camera_gray.png">
            <a:extLst>
              <a:ext uri="{FF2B5EF4-FFF2-40B4-BE49-F238E27FC236}">
                <a16:creationId xmlns:a16="http://schemas.microsoft.com/office/drawing/2014/main" id="{EF54A414-3377-4277-31CF-2D9A5DA62A79}"/>
              </a:ext>
            </a:extLst>
          </p:cNvPr>
          <p:cNvPicPr>
            <a:picLocks noChangeAspect="1"/>
          </p:cNvPicPr>
          <p:nvPr/>
        </p:nvPicPr>
        <p:blipFill>
          <a:blip r:embed="rId6"/>
          <a:stretch>
            <a:fillRect/>
          </a:stretch>
        </p:blipFill>
        <p:spPr>
          <a:xfrm>
            <a:off x="5983501" y="3611880"/>
            <a:ext cx="640080" cy="640080"/>
          </a:xfrm>
          <a:prstGeom prst="rect">
            <a:avLst/>
          </a:prstGeom>
        </p:spPr>
      </p:pic>
      <p:sp>
        <p:nvSpPr>
          <p:cNvPr id="38" name="Text 8">
            <a:extLst>
              <a:ext uri="{FF2B5EF4-FFF2-40B4-BE49-F238E27FC236}">
                <a16:creationId xmlns:a16="http://schemas.microsoft.com/office/drawing/2014/main" id="{097CD12C-511E-1EFC-90A6-8FC8771D8BE9}"/>
              </a:ext>
            </a:extLst>
          </p:cNvPr>
          <p:cNvSpPr/>
          <p:nvPr/>
        </p:nvSpPr>
        <p:spPr>
          <a:xfrm>
            <a:off x="603504" y="4291445"/>
            <a:ext cx="3465160" cy="320040"/>
          </a:xfrm>
          <a:prstGeom prst="rect">
            <a:avLst/>
          </a:prstGeom>
          <a:noFill/>
          <a:ln/>
        </p:spPr>
        <p:txBody>
          <a:bodyPr wrap="square" lIns="0" tIns="0" rIns="0" bIns="0" rtlCol="0" anchor="ctr"/>
          <a:lstStyle/>
          <a:p>
            <a:pPr algn="ctr"/>
            <a:endParaRPr lang="en-US" sz="1200" dirty="0"/>
          </a:p>
        </p:txBody>
      </p:sp>
      <p:sp>
        <p:nvSpPr>
          <p:cNvPr id="39" name="Text 8">
            <a:extLst>
              <a:ext uri="{FF2B5EF4-FFF2-40B4-BE49-F238E27FC236}">
                <a16:creationId xmlns:a16="http://schemas.microsoft.com/office/drawing/2014/main" id="{0EE6F05B-A821-47E9-1CD8-22E27CD7D2C7}"/>
              </a:ext>
            </a:extLst>
          </p:cNvPr>
          <p:cNvSpPr/>
          <p:nvPr/>
        </p:nvSpPr>
        <p:spPr>
          <a:xfrm>
            <a:off x="4561194" y="4291445"/>
            <a:ext cx="3465160" cy="320040"/>
          </a:xfrm>
          <a:prstGeom prst="rect">
            <a:avLst/>
          </a:prstGeom>
          <a:noFill/>
          <a:ln/>
        </p:spPr>
        <p:txBody>
          <a:bodyPr wrap="square" lIns="0" tIns="0" rIns="0" bIns="0" rtlCol="0" anchor="ctr"/>
          <a:lstStyle/>
          <a:p>
            <a:pPr algn="ctr"/>
            <a:endParaRPr lang="en-US" sz="1200" dirty="0"/>
          </a:p>
        </p:txBody>
      </p:sp>
      <p:sp>
        <p:nvSpPr>
          <p:cNvPr id="40" name="Text 8">
            <a:extLst>
              <a:ext uri="{FF2B5EF4-FFF2-40B4-BE49-F238E27FC236}">
                <a16:creationId xmlns:a16="http://schemas.microsoft.com/office/drawing/2014/main" id="{8728C92D-30EB-87ED-5E5B-547232FA7CE8}"/>
              </a:ext>
            </a:extLst>
          </p:cNvPr>
          <p:cNvSpPr/>
          <p:nvPr/>
        </p:nvSpPr>
        <p:spPr>
          <a:xfrm>
            <a:off x="8562974" y="2043545"/>
            <a:ext cx="3141345" cy="4004830"/>
          </a:xfrm>
          <a:prstGeom prst="rect">
            <a:avLst/>
          </a:prstGeom>
          <a:noFill/>
          <a:ln/>
        </p:spPr>
        <p:txBody>
          <a:bodyPr wrap="square" lIns="0" tIns="0" rIns="0" bIns="0" rtlCol="0" anchor="ctr">
            <a:normAutofit/>
          </a:bodyPr>
          <a:lstStyle/>
          <a:p>
            <a:pPr>
              <a:spcAft>
                <a:spcPts val="300"/>
              </a:spcAft>
            </a:pPr>
            <a:r>
              <a:rPr b="1" sz="1050">
                <a:solidFill>
                  <a:srgbClr val="546857"/>
                </a:solidFill>
              </a:rPr>
              <a:t>Key information on the project:</a:t>
            </a:r>
            <a:r>
              <a:rPr sz="1050">
                <a:solidFill>
                  <a:srgbClr val="242D28"/>
                </a:solidFill>
              </a:rPr>
              <a:t/>
            </a:r>
          </a:p>
          <a:p>
            <a:pPr>
              <a:spcAft>
                <a:spcPts val="300"/>
              </a:spcAft>
            </a:pPr>
            <a:r>
              <a:rPr b="1" sz="1050">
                <a:solidFill>
                  <a:srgbClr val="546857"/>
                </a:solidFill>
              </a:rPr>
              <a:t>Programme: </a:t>
            </a:r>
            <a:r>
              <a:rPr sz="1050">
                <a:solidFill>
                  <a:srgbClr val="242D28"/>
                </a:solidFill>
              </a:rPr>
              <a:t>Energy Efficiency and Renewable Energy Programme, Swiss–Romanian Cooperation Programme</a:t>
            </a:r>
          </a:p>
          <a:p>
            <a:pPr>
              <a:spcAft>
                <a:spcPts val="300"/>
              </a:spcAft>
            </a:pPr>
            <a:r>
              <a:rPr b="1" sz="1050">
                <a:solidFill>
                  <a:srgbClr val="546857"/>
                </a:solidFill>
              </a:rPr>
              <a:t>Programme Operator: </a:t>
            </a:r>
            <a:r>
              <a:rPr sz="1050">
                <a:solidFill>
                  <a:srgbClr val="242D28"/>
                </a:solidFill>
              </a:rPr>
              <a:t>Ministry of Development, Public Works and Administration</a:t>
            </a:r>
          </a:p>
          <a:p>
            <a:pPr>
              <a:spcAft>
                <a:spcPts val="300"/>
              </a:spcAft>
            </a:pPr>
            <a:r>
              <a:rPr b="1" sz="1050">
                <a:solidFill>
                  <a:srgbClr val="546857"/>
                </a:solidFill>
              </a:rPr>
              <a:t>Beneficiary: </a:t>
            </a:r>
            <a:r>
              <a:rPr sz="1050">
                <a:solidFill>
                  <a:srgbClr val="242D28"/>
                </a:solidFill>
              </a:rPr>
              <a:t>Municipality of Satu Mare</a:t>
            </a:r>
          </a:p>
          <a:p>
            <a:pPr>
              <a:spcAft>
                <a:spcPts val="300"/>
              </a:spcAft>
            </a:pPr>
            <a:r>
              <a:rPr b="1" sz="1050">
                <a:solidFill>
                  <a:srgbClr val="546857"/>
                </a:solidFill>
              </a:rPr>
              <a:t>Budget: </a:t>
            </a:r>
            <a:r>
              <a:rPr sz="1050">
                <a:solidFill>
                  <a:srgbClr val="242D28"/>
                </a:solidFill>
              </a:rPr>
              <a:t>38,091,429.47 lei (7,107,405.58 CHF)</a:t>
            </a:r>
          </a:p>
          <a:p>
            <a:pPr>
              <a:spcAft>
                <a:spcPts val="300"/>
              </a:spcAft>
            </a:pPr>
            <a:r>
              <a:rPr b="1" sz="1050">
                <a:solidFill>
                  <a:srgbClr val="546857"/>
                </a:solidFill>
              </a:rPr>
              <a:t>Period: </a:t>
            </a:r>
            <a:r>
              <a:rPr sz="1050">
                <a:solidFill>
                  <a:srgbClr val="242D28"/>
                </a:solidFill>
              </a:rPr>
              <a:t>03.10.2025 – 31.07.2029</a:t>
            </a:r>
          </a:p>
          <a:p>
            <a:pPr>
              <a:spcAft>
                <a:spcPts val="300"/>
              </a:spcAft>
            </a:pPr>
            <a:r>
              <a:rPr b="1" sz="1050">
                <a:solidFill>
                  <a:srgbClr val="546857"/>
                </a:solidFill>
              </a:rPr>
              <a:t>Main objective: </a:t>
            </a:r>
            <a:r>
              <a:rPr sz="1050">
                <a:solidFill>
                  <a:srgbClr val="242D28"/>
                </a:solidFill>
              </a:rPr>
              <a:t>Transform the high school into a sustainable, safer, healthier NZEB building with a significantly reduced carbon footprint.</a:t>
            </a:r>
          </a:p>
          <a:p>
            <a:pPr>
              <a:spcAft>
                <a:spcPts val="300"/>
              </a:spcAft>
            </a:pPr>
            <a:r>
              <a:rPr b="1" sz="1050">
                <a:solidFill>
                  <a:srgbClr val="546857"/>
                </a:solidFill>
              </a:rPr>
              <a:t>Main measures: </a:t>
            </a:r>
            <a:r>
              <a:rPr sz="1050">
                <a:solidFill>
                  <a:srgbClr val="242D28"/>
                </a:solidFill>
              </a:rPr>
              <a:t>thermal envelope, joinery, heat pumps, fan coil units, heat-recovery ventilation, LED lighting with sensors, photovoltaic panels and BEMS.</a:t>
            </a:r>
          </a:p>
          <a:p>
            <a:pPr>
              <a:spcAft>
                <a:spcPts val="300"/>
              </a:spcAft>
            </a:pPr>
            <a:r>
              <a:rPr b="1" sz="1050">
                <a:solidFill>
                  <a:srgbClr val="546857"/>
                </a:solidFill>
              </a:rPr>
              <a:t>Expected project impact: </a:t>
            </a:r>
            <a:r>
              <a:rPr sz="1050">
                <a:solidFill>
                  <a:srgbClr val="242D28"/>
                </a:solidFill>
              </a:rPr>
              <a:t>−233.4 t CO₂/year, −110.4 toe/year, −72% energy costs.</a:t>
            </a:r>
          </a:p>
          <a:p>
            <a:pPr>
              <a:spcAft>
                <a:spcPts val="300"/>
              </a:spcAft>
            </a:pPr>
            <a:r>
              <a:rPr b="1" sz="1050">
                <a:solidFill>
                  <a:srgbClr val="546857"/>
                </a:solidFill>
              </a:rPr>
              <a:t>Innovation: </a:t>
            </a:r>
            <a:r>
              <a:rPr sz="1050">
                <a:solidFill>
                  <a:srgbClr val="242D28"/>
                </a:solidFill>
              </a:rPr>
              <a:t>kinetic platform / kinetic musical stairs and weather-responsive heat pump operation connected to energy management.</a:t>
            </a:r>
          </a:p>
        </p:txBody>
      </p:sp>
      <p:pic>
        <p:nvPicPr>
          <p:cNvPr id="3" name="Image 2">
            <a:extLst>
              <a:ext uri="{FF2B5EF4-FFF2-40B4-BE49-F238E27FC236}">
                <a16:creationId xmlns:a16="http://schemas.microsoft.com/office/drawing/2014/main" id="{ADCFEA0F-1E1E-1729-FF97-5ED90DB60B56}"/>
              </a:ext>
            </a:extLst>
          </p:cNvPr>
          <p:cNvPicPr>
            <a:picLocks noChangeAspect="1"/>
          </p:cNvPicPr>
          <p:nvPr/>
        </p:nvPicPr>
        <p:blipFill>
          <a:blip r:embed="rId7"/>
          <a:stretch>
            <a:fillRect/>
          </a:stretch>
        </p:blipFill>
        <p:spPr>
          <a:xfrm>
            <a:off x="10929658" y="310605"/>
            <a:ext cx="689621" cy="1042707"/>
          </a:xfrm>
          <a:prstGeom prst="rect">
            <a:avLst/>
          </a:prstGeom>
        </p:spPr>
      </p:pic>
      <p:pic>
        <p:nvPicPr>
          <p:cNvPr id="41" name="Picture 40" descr="slide-01.png"/>
          <p:cNvPicPr>
            <a:picLocks noChangeAspect="1"/>
          </p:cNvPicPr>
          <p:nvPr/>
        </p:nvPicPr>
        <p:blipFill>
          <a:blip r:embed="rId8"/>
          <a:stretch>
            <a:fillRect/>
          </a:stretch>
        </p:blipFill>
        <p:spPr>
          <a:xfrm>
            <a:off x="457200" y="1874520"/>
            <a:ext cx="3823855" cy="4256116"/>
          </a:xfrm>
          <a:prstGeom prst="rect">
            <a:avLst/>
          </a:prstGeom>
        </p:spPr>
      </p:pic>
      <p:pic>
        <p:nvPicPr>
          <p:cNvPr id="42" name="Picture 41" descr="impact-10.png"/>
          <p:cNvPicPr>
            <a:picLocks noChangeAspect="1"/>
          </p:cNvPicPr>
          <p:nvPr/>
        </p:nvPicPr>
        <p:blipFill>
          <a:blip r:embed="rId9"/>
          <a:stretch>
            <a:fillRect/>
          </a:stretch>
        </p:blipFill>
        <p:spPr>
          <a:xfrm>
            <a:off x="4381847" y="1874520"/>
            <a:ext cx="3823855" cy="4256116"/>
          </a:xfrm>
          <a:prstGeom prst="rect">
            <a:avLst/>
          </a:prstGeom>
        </p:spPr>
      </p:pic>
      <p:sp>
        <p:nvSpPr>
          <p:cNvPr id="43" name="Rectangle 42"/>
          <p:cNvSpPr/>
          <p:nvPr/>
        </p:nvSpPr>
        <p:spPr>
          <a:xfrm>
            <a:off x="457200" y="1874520"/>
            <a:ext cx="3823855" cy="4256116"/>
          </a:xfrm>
          <a:prstGeom prst="rect">
            <a:avLst/>
          </a:prstGeom>
          <a:solidFill>
            <a:srgbClr val="F8F8F8"/>
          </a:solidFill>
          <a:ln w="10160">
            <a:solidFill>
              <a:srgbClr val="EBEBE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4" name="Picture 43" descr="clean_photo_courtyard_full.jpg"/>
          <p:cNvPicPr>
            <a:picLocks noChangeAspect="1"/>
          </p:cNvPicPr>
          <p:nvPr/>
        </p:nvPicPr>
        <p:blipFill>
          <a:blip r:embed="rId10"/>
          <a:stretch>
            <a:fillRect/>
          </a:stretch>
        </p:blipFill>
        <p:spPr>
          <a:xfrm>
            <a:off x="457200" y="2593144"/>
            <a:ext cx="3823855" cy="2818867"/>
          </a:xfrm>
          <a:prstGeom prst="rect">
            <a:avLst/>
          </a:prstGeom>
          <a:ln w="12700">
            <a:solidFill>
              <a:srgbClr val="FFFFFF"/>
            </a:solidFill>
          </a:ln>
        </p:spPr>
      </p:pic>
      <p:sp>
        <p:nvSpPr>
          <p:cNvPr id="45" name="Rectangle 44"/>
          <p:cNvSpPr/>
          <p:nvPr/>
        </p:nvSpPr>
        <p:spPr>
          <a:xfrm>
            <a:off x="4381847" y="1874520"/>
            <a:ext cx="3823855" cy="4256116"/>
          </a:xfrm>
          <a:prstGeom prst="rect">
            <a:avLst/>
          </a:prstGeom>
          <a:solidFill>
            <a:srgbClr val="F8F8F8"/>
          </a:solidFill>
          <a:ln w="10160">
            <a:solidFill>
              <a:srgbClr val="EBEBE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6" name="Picture 45" descr="clean_photo_entrance_full.jpg"/>
          <p:cNvPicPr>
            <a:picLocks noChangeAspect="1"/>
          </p:cNvPicPr>
          <p:nvPr/>
        </p:nvPicPr>
        <p:blipFill>
          <a:blip r:embed="rId11"/>
          <a:stretch>
            <a:fillRect/>
          </a:stretch>
        </p:blipFill>
        <p:spPr>
          <a:xfrm>
            <a:off x="4381847" y="2568632"/>
            <a:ext cx="3823855" cy="2867891"/>
          </a:xfrm>
          <a:prstGeom prst="rect">
            <a:avLst/>
          </a:prstGeom>
          <a:ln w="12700">
            <a:solidFill>
              <a:srgbClr val="FFFFFF"/>
            </a:solidFill>
          </a:ln>
        </p:spPr>
      </p:pic>
    </p:spTree>
    <p:extLst>
      <p:ext uri="{BB962C8B-B14F-4D97-AF65-F5344CB8AC3E}">
        <p14:creationId xmlns:p14="http://schemas.microsoft.com/office/powerpoint/2010/main" val="1654844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B68EE-C6D9-1E70-758C-E01A6E1F1E16}"/>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EF7858F1-4A7E-92E5-4D49-5228811BEDC8}"/>
              </a:ext>
            </a:extLst>
          </p:cNvPr>
          <p:cNvSpPr/>
          <p:nvPr/>
        </p:nvSpPr>
        <p:spPr>
          <a:xfrm>
            <a:off x="457200" y="320040"/>
            <a:ext cx="7315200" cy="320040"/>
          </a:xfrm>
          <a:prstGeom prst="rect">
            <a:avLst/>
          </a:prstGeom>
          <a:noFill/>
          <a:ln/>
        </p:spPr>
        <p:txBody>
          <a:bodyPr wrap="square" rtlCol="0" anchor="ctr"/>
          <a:lstStyle/>
          <a:p>
            <a:r>
              <a:rPr lang="en-US" sz="1100" b="1" kern="0" spc="200" dirty="0">
                <a:solidFill>
                  <a:schemeClr val="bg1">
                    <a:lumMod val="75000"/>
                  </a:schemeClr>
                </a:solidFill>
                <a:ea typeface="Calibri" pitchFamily="34" charset="-122"/>
                <a:cs typeface="Calibri" pitchFamily="34" charset="-120"/>
              </a:rPr>
              <a:t>Romania projects - </a:t>
            </a:r>
            <a:r>
              <a:rPr lang="en-US" sz="1100" b="1" kern="0" spc="200" dirty="0" err="1">
                <a:solidFill>
                  <a:schemeClr val="bg1">
                    <a:lumMod val="75000"/>
                  </a:schemeClr>
                </a:solidFill>
                <a:ea typeface="Calibri" pitchFamily="34" charset="-122"/>
                <a:cs typeface="Calibri" pitchFamily="34" charset="-120"/>
              </a:rPr>
              <a:t>Proiecte</a:t>
            </a:r>
            <a:r>
              <a:rPr lang="en-US" sz="1100" b="1" kern="0" spc="200" dirty="0">
                <a:solidFill>
                  <a:schemeClr val="bg1">
                    <a:lumMod val="75000"/>
                  </a:schemeClr>
                </a:solidFill>
                <a:ea typeface="Calibri" pitchFamily="34" charset="-122"/>
                <a:cs typeface="Calibri" pitchFamily="34" charset="-120"/>
              </a:rPr>
              <a:t> </a:t>
            </a:r>
            <a:r>
              <a:rPr lang="en-US" sz="1100" b="1" kern="0" spc="200" dirty="0" err="1">
                <a:solidFill>
                  <a:schemeClr val="bg1">
                    <a:lumMod val="75000"/>
                  </a:schemeClr>
                </a:solidFill>
                <a:ea typeface="Calibri" pitchFamily="34" charset="-122"/>
                <a:cs typeface="Calibri" pitchFamily="34" charset="-120"/>
              </a:rPr>
              <a:t>în</a:t>
            </a:r>
            <a:r>
              <a:rPr lang="en-US" sz="1100" b="1" kern="0" spc="200" dirty="0">
                <a:solidFill>
                  <a:schemeClr val="bg1">
                    <a:lumMod val="75000"/>
                  </a:schemeClr>
                </a:solidFill>
                <a:ea typeface="Calibri" pitchFamily="34" charset="-122"/>
                <a:cs typeface="Calibri" pitchFamily="34" charset="-120"/>
              </a:rPr>
              <a:t> </a:t>
            </a:r>
            <a:r>
              <a:rPr lang="en-US" sz="1100" b="1" kern="0" spc="200" dirty="0" err="1">
                <a:solidFill>
                  <a:schemeClr val="bg1">
                    <a:lumMod val="75000"/>
                  </a:schemeClr>
                </a:solidFill>
                <a:ea typeface="Calibri" pitchFamily="34" charset="-122"/>
                <a:cs typeface="Calibri" pitchFamily="34" charset="-120"/>
              </a:rPr>
              <a:t>România</a:t>
            </a:r>
            <a:endParaRPr lang="en-US" sz="1100" dirty="0">
              <a:solidFill>
                <a:schemeClr val="bg1">
                  <a:lumMod val="75000"/>
                </a:schemeClr>
              </a:solidFill>
            </a:endParaRPr>
          </a:p>
        </p:txBody>
      </p:sp>
      <p:sp>
        <p:nvSpPr>
          <p:cNvPr id="6" name="Text 1">
            <a:extLst>
              <a:ext uri="{FF2B5EF4-FFF2-40B4-BE49-F238E27FC236}">
                <a16:creationId xmlns:a16="http://schemas.microsoft.com/office/drawing/2014/main" id="{AC2466B6-90D2-F624-B008-3D69A35EAB8C}"/>
              </a:ext>
            </a:extLst>
          </p:cNvPr>
          <p:cNvSpPr/>
          <p:nvPr/>
        </p:nvSpPr>
        <p:spPr>
          <a:xfrm>
            <a:off x="457200" y="594360"/>
            <a:ext cx="9144000" cy="548640"/>
          </a:xfrm>
          <a:prstGeom prst="rect">
            <a:avLst/>
          </a:prstGeom>
          <a:noFill/>
          <a:ln/>
        </p:spPr>
        <p:txBody>
          <a:bodyPr wrap="square" lIns="0" tIns="0" rIns="0" bIns="0" rtlCol="0" anchor="ctr"/>
          <a:lstStyle/>
          <a:p>
            <a:r>
              <a:rPr lang="en-US" sz="2400" dirty="0">
                <a:solidFill>
                  <a:schemeClr val="tx2"/>
                </a:solidFill>
                <a:ea typeface="+mj-ea"/>
                <a:cs typeface="+mj-cs"/>
              </a:rPr>
              <a:t>Lessons learned and feedback - </a:t>
            </a:r>
            <a:r>
              <a:rPr lang="en-US" sz="2400" dirty="0" err="1">
                <a:solidFill>
                  <a:schemeClr val="tx2"/>
                </a:solidFill>
                <a:ea typeface="+mj-ea"/>
                <a:cs typeface="+mj-cs"/>
              </a:rPr>
              <a:t>Lecții</a:t>
            </a:r>
            <a:r>
              <a:rPr lang="en-US" sz="2400" dirty="0">
                <a:solidFill>
                  <a:schemeClr val="tx2"/>
                </a:solidFill>
                <a:ea typeface="+mj-ea"/>
                <a:cs typeface="+mj-cs"/>
              </a:rPr>
              <a:t> </a:t>
            </a:r>
            <a:r>
              <a:rPr lang="en-US" sz="2400" dirty="0" err="1">
                <a:solidFill>
                  <a:schemeClr val="tx2"/>
                </a:solidFill>
                <a:ea typeface="+mj-ea"/>
                <a:cs typeface="+mj-cs"/>
              </a:rPr>
              <a:t>învățate</a:t>
            </a:r>
            <a:r>
              <a:rPr lang="en-US" sz="2400" dirty="0">
                <a:solidFill>
                  <a:schemeClr val="tx2"/>
                </a:solidFill>
                <a:ea typeface="+mj-ea"/>
                <a:cs typeface="+mj-cs"/>
              </a:rPr>
              <a:t> </a:t>
            </a:r>
            <a:r>
              <a:rPr lang="en-US" sz="2400" dirty="0" err="1">
                <a:solidFill>
                  <a:schemeClr val="tx2"/>
                </a:solidFill>
                <a:ea typeface="+mj-ea"/>
                <a:cs typeface="+mj-cs"/>
              </a:rPr>
              <a:t>și</a:t>
            </a:r>
            <a:r>
              <a:rPr lang="en-US" sz="2400" dirty="0">
                <a:solidFill>
                  <a:schemeClr val="tx2"/>
                </a:solidFill>
                <a:ea typeface="+mj-ea"/>
                <a:cs typeface="+mj-cs"/>
              </a:rPr>
              <a:t> feedback</a:t>
            </a:r>
          </a:p>
        </p:txBody>
      </p:sp>
      <p:sp>
        <p:nvSpPr>
          <p:cNvPr id="10" name="Shape 2">
            <a:extLst>
              <a:ext uri="{FF2B5EF4-FFF2-40B4-BE49-F238E27FC236}">
                <a16:creationId xmlns:a16="http://schemas.microsoft.com/office/drawing/2014/main" id="{0B4F7BBA-F8C2-5F68-1263-F7B2A82FDDD4}"/>
              </a:ext>
            </a:extLst>
          </p:cNvPr>
          <p:cNvSpPr/>
          <p:nvPr/>
        </p:nvSpPr>
        <p:spPr>
          <a:xfrm>
            <a:off x="457200" y="1554480"/>
            <a:ext cx="5440680" cy="3246120"/>
          </a:xfrm>
          <a:prstGeom prst="roundRect">
            <a:avLst>
              <a:gd name="adj" fmla="val 1690"/>
            </a:avLst>
          </a:prstGeom>
          <a:solidFill>
            <a:srgbClr val="F5F5F5"/>
          </a:solidFill>
          <a:ln/>
        </p:spPr>
        <p:txBody>
          <a:bodyPr/>
          <a:lstStyle/>
          <a:p>
            <a:endParaRPr lang="fr-CH"/>
          </a:p>
        </p:txBody>
      </p:sp>
      <p:sp>
        <p:nvSpPr>
          <p:cNvPr id="14" name="Shape 3">
            <a:extLst>
              <a:ext uri="{FF2B5EF4-FFF2-40B4-BE49-F238E27FC236}">
                <a16:creationId xmlns:a16="http://schemas.microsoft.com/office/drawing/2014/main" id="{6BDE189D-C7A0-5A1D-8A82-94C01710E208}"/>
              </a:ext>
            </a:extLst>
          </p:cNvPr>
          <p:cNvSpPr/>
          <p:nvPr/>
        </p:nvSpPr>
        <p:spPr>
          <a:xfrm>
            <a:off x="731520" y="1828800"/>
            <a:ext cx="502920" cy="502920"/>
          </a:xfrm>
          <a:prstGeom prst="ellipse">
            <a:avLst/>
          </a:prstGeom>
          <a:solidFill>
            <a:srgbClr val="2C5F2D"/>
          </a:solidFill>
          <a:ln/>
        </p:spPr>
        <p:txBody>
          <a:bodyPr/>
          <a:lstStyle/>
          <a:p>
            <a:endParaRPr lang="fr-CH"/>
          </a:p>
        </p:txBody>
      </p:sp>
      <p:pic>
        <p:nvPicPr>
          <p:cNvPr id="18" name="Image 0" descr="icon_check_white.png">
            <a:extLst>
              <a:ext uri="{FF2B5EF4-FFF2-40B4-BE49-F238E27FC236}">
                <a16:creationId xmlns:a16="http://schemas.microsoft.com/office/drawing/2014/main" id="{AFE586B5-1AC2-4F2F-7400-62562F4FF95A}"/>
              </a:ext>
            </a:extLst>
          </p:cNvPr>
          <p:cNvPicPr>
            <a:picLocks noChangeAspect="1"/>
          </p:cNvPicPr>
          <p:nvPr/>
        </p:nvPicPr>
        <p:blipFill>
          <a:blip r:embed="rId2"/>
          <a:stretch>
            <a:fillRect/>
          </a:stretch>
        </p:blipFill>
        <p:spPr>
          <a:xfrm>
            <a:off x="850392" y="1947672"/>
            <a:ext cx="265176" cy="265176"/>
          </a:xfrm>
          <a:prstGeom prst="rect">
            <a:avLst/>
          </a:prstGeom>
        </p:spPr>
      </p:pic>
      <p:sp>
        <p:nvSpPr>
          <p:cNvPr id="22" name="Text 4">
            <a:extLst>
              <a:ext uri="{FF2B5EF4-FFF2-40B4-BE49-F238E27FC236}">
                <a16:creationId xmlns:a16="http://schemas.microsoft.com/office/drawing/2014/main" id="{29876156-6B4E-40CF-4E8C-CAF06DDFE4AE}"/>
              </a:ext>
            </a:extLst>
          </p:cNvPr>
          <p:cNvSpPr/>
          <p:nvPr/>
        </p:nvSpPr>
        <p:spPr>
          <a:xfrm>
            <a:off x="1417320" y="1847088"/>
            <a:ext cx="4251960" cy="457200"/>
          </a:xfrm>
          <a:prstGeom prst="rect">
            <a:avLst/>
          </a:prstGeom>
          <a:noFill/>
          <a:ln/>
        </p:spPr>
        <p:txBody>
          <a:bodyPr wrap="square" lIns="0" tIns="0" rIns="0" bIns="0" rtlCol="0" anchor="ctr"/>
          <a:lstStyle/>
          <a:p>
            <a:r>
              <a:rPr lang="en-US" sz="1700" b="1" dirty="0">
                <a:solidFill>
                  <a:srgbClr val="1E4020"/>
                </a:solidFill>
                <a:ea typeface="Cambria" pitchFamily="34" charset="-122"/>
                <a:cs typeface="Cambria" pitchFamily="34" charset="-120"/>
              </a:rPr>
              <a:t>Strengths / Successes</a:t>
            </a:r>
            <a:endParaRPr lang="en-US" sz="1700" dirty="0"/>
          </a:p>
        </p:txBody>
      </p:sp>
      <p:sp>
        <p:nvSpPr>
          <p:cNvPr id="26" name="Text 5">
            <a:extLst>
              <a:ext uri="{FF2B5EF4-FFF2-40B4-BE49-F238E27FC236}">
                <a16:creationId xmlns:a16="http://schemas.microsoft.com/office/drawing/2014/main" id="{C164A4CC-83D5-1D1D-0DC7-777E11CCBDEF}"/>
              </a:ext>
            </a:extLst>
          </p:cNvPr>
          <p:cNvSpPr/>
          <p:nvPr/>
        </p:nvSpPr>
        <p:spPr>
          <a:xfrm>
            <a:off x="777240" y="2514600"/>
            <a:ext cx="4800600" cy="2057400"/>
          </a:xfrm>
          <a:prstGeom prst="rect">
            <a:avLst/>
          </a:prstGeom>
          <a:noFill/>
          <a:ln/>
        </p:spPr>
        <p:txBody>
          <a:bodyPr wrap="square" lIns="0" tIns="0" rIns="0" bIns="0" rtlCol="0" anchor="t">
            <a:normAutofit/>
          </a:bodyPr>
          <a:lstStyle/>
          <a:p>
            <a:pPr marL="177800" indent="-177800">
              <a:buNone/>
              <a:spcAft>
                <a:spcPts val="200"/>
              </a:spcAft>
              <a:buSzPct val="100000"/>
              <a:defRPr sz="1130">
                <a:solidFill>
                  <a:srgbClr val="242D28"/>
                </a:solidFill>
              </a:defRPr>
            </a:pPr>
            <a:r>
              <a:t>• Extensive renovation of a group of 3 buildings (C1 School, C3 Dormitory and C6 Canteen) through a unified technical approach.</a:t>
            </a:r>
            <a:endParaRPr lang="en-US" sz="1250" dirty="0"/>
          </a:p>
          <a:p>
            <a:pPr>
              <a:buNone/>
              <a:spcAft>
                <a:spcPts val="200"/>
              </a:spcAft>
              <a:defRPr sz="1130">
                <a:solidFill>
                  <a:srgbClr val="242D28"/>
                </a:solidFill>
              </a:defRPr>
            </a:pPr>
            <a:r>
              <a:t>• Strong quantified results: −233.4 t CO₂/year, −110.4 toe/year and around −72% energy costs at project level.</a:t>
            </a:r>
          </a:p>
          <a:p>
            <a:pPr>
              <a:buNone/>
              <a:spcAft>
                <a:spcPts val="200"/>
              </a:spcAft>
              <a:defRPr sz="1130">
                <a:solidFill>
                  <a:srgbClr val="242D28"/>
                </a:solidFill>
              </a:defRPr>
            </a:pPr>
            <a:r>
              <a:t>• Integrated technical package: envelope insulation, efficient HVAC, heat-recovery ventilation, LED lighting, PV panels and BEMS.</a:t>
            </a:r>
          </a:p>
          <a:p>
            <a:pPr>
              <a:buNone/>
              <a:spcAft>
                <a:spcPts val="200"/>
              </a:spcAft>
              <a:defRPr sz="1130">
                <a:solidFill>
                  <a:srgbClr val="242D28"/>
                </a:solidFill>
              </a:defRPr>
            </a:pPr>
            <a:r>
              <a:t>• Clear social impact: healthier indoor environment for over 930 students and more than 50 teachers each year.</a:t>
            </a:r>
          </a:p>
          <a:p>
            <a:pPr>
              <a:buNone/>
              <a:spcAft>
                <a:spcPts val="200"/>
              </a:spcAft>
              <a:defRPr sz="1130">
                <a:solidFill>
                  <a:srgbClr val="242D28"/>
                </a:solidFill>
              </a:defRPr>
            </a:pPr>
            <a:r>
              <a:t>• Innovation has an educational role: kinetic energy solutions and smart, weather-responsive heat pump operation make sustainability visible to students.</a:t>
            </a:r>
          </a:p>
        </p:txBody>
      </p:sp>
      <p:sp>
        <p:nvSpPr>
          <p:cNvPr id="30" name="Shape 6">
            <a:extLst>
              <a:ext uri="{FF2B5EF4-FFF2-40B4-BE49-F238E27FC236}">
                <a16:creationId xmlns:a16="http://schemas.microsoft.com/office/drawing/2014/main" id="{92DF7D6E-E393-21E7-C8FD-E621737ADBB7}"/>
              </a:ext>
            </a:extLst>
          </p:cNvPr>
          <p:cNvSpPr/>
          <p:nvPr/>
        </p:nvSpPr>
        <p:spPr>
          <a:xfrm>
            <a:off x="6263640" y="1554480"/>
            <a:ext cx="5440680" cy="3246120"/>
          </a:xfrm>
          <a:prstGeom prst="roundRect">
            <a:avLst>
              <a:gd name="adj" fmla="val 1690"/>
            </a:avLst>
          </a:prstGeom>
          <a:solidFill>
            <a:srgbClr val="F5F5F5"/>
          </a:solidFill>
          <a:ln/>
        </p:spPr>
        <p:txBody>
          <a:bodyPr/>
          <a:lstStyle/>
          <a:p>
            <a:endParaRPr lang="fr-CH"/>
          </a:p>
        </p:txBody>
      </p:sp>
      <p:sp>
        <p:nvSpPr>
          <p:cNvPr id="34" name="Shape 7">
            <a:extLst>
              <a:ext uri="{FF2B5EF4-FFF2-40B4-BE49-F238E27FC236}">
                <a16:creationId xmlns:a16="http://schemas.microsoft.com/office/drawing/2014/main" id="{704F3490-B0A9-DE88-438F-D94491150782}"/>
              </a:ext>
            </a:extLst>
          </p:cNvPr>
          <p:cNvSpPr/>
          <p:nvPr/>
        </p:nvSpPr>
        <p:spPr>
          <a:xfrm>
            <a:off x="6537960" y="1828800"/>
            <a:ext cx="502920" cy="502920"/>
          </a:xfrm>
          <a:prstGeom prst="ellipse">
            <a:avLst/>
          </a:prstGeom>
          <a:solidFill>
            <a:srgbClr val="C97B3D"/>
          </a:solidFill>
          <a:ln/>
        </p:spPr>
        <p:txBody>
          <a:bodyPr/>
          <a:lstStyle/>
          <a:p>
            <a:endParaRPr lang="fr-CH"/>
          </a:p>
        </p:txBody>
      </p:sp>
      <p:pic>
        <p:nvPicPr>
          <p:cNvPr id="38" name="Image 1" descr="icon_warning_white.png">
            <a:extLst>
              <a:ext uri="{FF2B5EF4-FFF2-40B4-BE49-F238E27FC236}">
                <a16:creationId xmlns:a16="http://schemas.microsoft.com/office/drawing/2014/main" id="{142EAC21-4816-1A94-3ACF-567D60408E0E}"/>
              </a:ext>
            </a:extLst>
          </p:cNvPr>
          <p:cNvPicPr>
            <a:picLocks noChangeAspect="1"/>
          </p:cNvPicPr>
          <p:nvPr/>
        </p:nvPicPr>
        <p:blipFill>
          <a:blip r:embed="rId3"/>
          <a:stretch>
            <a:fillRect/>
          </a:stretch>
        </p:blipFill>
        <p:spPr>
          <a:xfrm>
            <a:off x="6656832" y="1947672"/>
            <a:ext cx="265176" cy="265176"/>
          </a:xfrm>
          <a:prstGeom prst="rect">
            <a:avLst/>
          </a:prstGeom>
        </p:spPr>
      </p:pic>
      <p:sp>
        <p:nvSpPr>
          <p:cNvPr id="40" name="Text 8">
            <a:extLst>
              <a:ext uri="{FF2B5EF4-FFF2-40B4-BE49-F238E27FC236}">
                <a16:creationId xmlns:a16="http://schemas.microsoft.com/office/drawing/2014/main" id="{63F081BB-9B4B-C419-387B-AD20C7BEE9FC}"/>
              </a:ext>
            </a:extLst>
          </p:cNvPr>
          <p:cNvSpPr/>
          <p:nvPr/>
        </p:nvSpPr>
        <p:spPr>
          <a:xfrm>
            <a:off x="7223760" y="1847088"/>
            <a:ext cx="4251960" cy="457200"/>
          </a:xfrm>
          <a:prstGeom prst="rect">
            <a:avLst/>
          </a:prstGeom>
          <a:noFill/>
          <a:ln/>
        </p:spPr>
        <p:txBody>
          <a:bodyPr wrap="square" lIns="0" tIns="0" rIns="0" bIns="0" rtlCol="0" anchor="ctr"/>
          <a:lstStyle/>
          <a:p>
            <a:r>
              <a:rPr lang="en-US" sz="1700" b="1" dirty="0">
                <a:solidFill>
                  <a:srgbClr val="1E4020"/>
                </a:solidFill>
                <a:latin typeface="+mj-lt"/>
                <a:ea typeface="Cambria" pitchFamily="34" charset="-122"/>
                <a:cs typeface="Cambria" pitchFamily="34" charset="-120"/>
              </a:rPr>
              <a:t>Points of vigilance / difficulties</a:t>
            </a:r>
            <a:endParaRPr lang="en-US" sz="1700" dirty="0">
              <a:latin typeface="+mj-lt"/>
            </a:endParaRPr>
          </a:p>
        </p:txBody>
      </p:sp>
      <p:sp>
        <p:nvSpPr>
          <p:cNvPr id="42" name="Text 9">
            <a:extLst>
              <a:ext uri="{FF2B5EF4-FFF2-40B4-BE49-F238E27FC236}">
                <a16:creationId xmlns:a16="http://schemas.microsoft.com/office/drawing/2014/main" id="{D3E7081D-84E0-365C-E42A-C114DCAEFF2F}"/>
              </a:ext>
            </a:extLst>
          </p:cNvPr>
          <p:cNvSpPr/>
          <p:nvPr/>
        </p:nvSpPr>
        <p:spPr>
          <a:xfrm>
            <a:off x="6583680" y="2514600"/>
            <a:ext cx="4800600" cy="2057400"/>
          </a:xfrm>
          <a:prstGeom prst="rect">
            <a:avLst/>
          </a:prstGeom>
          <a:noFill/>
          <a:ln/>
        </p:spPr>
        <p:txBody>
          <a:bodyPr wrap="square" lIns="0" tIns="0" rIns="0" bIns="0" rtlCol="0" anchor="t">
            <a:normAutofit/>
          </a:bodyPr>
          <a:lstStyle/>
          <a:p>
            <a:pPr marL="177800" indent="-177800">
              <a:buNone/>
              <a:spcAft>
                <a:spcPts val="200"/>
              </a:spcAft>
              <a:buSzPct val="100000"/>
              <a:defRPr sz="1130">
                <a:solidFill>
                  <a:srgbClr val="242D28"/>
                </a:solidFill>
              </a:defRPr>
            </a:pPr>
            <a:r>
              <a:t>• Coordination is critical because works cover school, dormitory and canteen buildings with different uses and operational constraints.</a:t>
            </a:r>
            <a:endParaRPr lang="en-US" sz="1250" dirty="0"/>
          </a:p>
          <a:p>
            <a:pPr>
              <a:buNone/>
              <a:spcAft>
                <a:spcPts val="200"/>
              </a:spcAft>
              <a:defRPr sz="1130">
                <a:solidFill>
                  <a:srgbClr val="242D28"/>
                </a:solidFill>
              </a:defRPr>
            </a:pPr>
            <a:r>
              <a:t>• Procurement should verify contractor capacity for NZEB-level envelope works, heat pumps, ventilation, PV and BEMS integration.</a:t>
            </a:r>
          </a:p>
          <a:p>
            <a:pPr>
              <a:buNone/>
              <a:spcAft>
                <a:spcPts val="200"/>
              </a:spcAft>
              <a:defRPr sz="1130">
                <a:solidFill>
                  <a:srgbClr val="242D28"/>
                </a:solidFill>
              </a:defRPr>
            </a:pPr>
            <a:r>
              <a:t>• Design-stage coordination is needed to avoid conflicts between HVAC, electrical systems, renewables and architectural/structural constraints.</a:t>
            </a:r>
          </a:p>
          <a:p>
            <a:pPr>
              <a:buNone/>
              <a:spcAft>
                <a:spcPts val="200"/>
              </a:spcAft>
              <a:defRPr sz="1130">
                <a:solidFill>
                  <a:srgbClr val="242D28"/>
                </a:solidFill>
              </a:defRPr>
            </a:pPr>
            <a:r>
              <a:t>• Commissioning, calibration of BEMS and staff training must be planned early, otherwise performance gaps can appear after handover.</a:t>
            </a:r>
          </a:p>
          <a:p>
            <a:pPr>
              <a:buNone/>
              <a:spcAft>
                <a:spcPts val="200"/>
              </a:spcAft>
              <a:defRPr sz="1130">
                <a:solidFill>
                  <a:srgbClr val="242D28"/>
                </a:solidFill>
              </a:defRPr>
            </a:pPr>
            <a:r>
              <a:t>• Works phasing must protect student safety, continuity of school activities and indoor comfort during the intervention period.</a:t>
            </a:r>
          </a:p>
        </p:txBody>
      </p:sp>
      <p:sp>
        <p:nvSpPr>
          <p:cNvPr id="44" name="Shape 10">
            <a:extLst>
              <a:ext uri="{FF2B5EF4-FFF2-40B4-BE49-F238E27FC236}">
                <a16:creationId xmlns:a16="http://schemas.microsoft.com/office/drawing/2014/main" id="{5E5F8ADF-6870-6CAF-6AA3-98BAB8A121C6}"/>
              </a:ext>
            </a:extLst>
          </p:cNvPr>
          <p:cNvSpPr/>
          <p:nvPr/>
        </p:nvSpPr>
        <p:spPr>
          <a:xfrm>
            <a:off x="457200" y="5074920"/>
            <a:ext cx="11247120" cy="1115568"/>
          </a:xfrm>
          <a:prstGeom prst="roundRect">
            <a:avLst>
              <a:gd name="adj" fmla="val 4444"/>
            </a:avLst>
          </a:prstGeom>
          <a:solidFill>
            <a:srgbClr val="1E4020"/>
          </a:solidFill>
          <a:ln/>
        </p:spPr>
        <p:txBody>
          <a:bodyPr/>
          <a:lstStyle/>
          <a:p>
            <a:endParaRPr lang="fr-CH"/>
          </a:p>
        </p:txBody>
      </p:sp>
      <p:sp>
        <p:nvSpPr>
          <p:cNvPr id="46" name="Shape 11">
            <a:extLst>
              <a:ext uri="{FF2B5EF4-FFF2-40B4-BE49-F238E27FC236}">
                <a16:creationId xmlns:a16="http://schemas.microsoft.com/office/drawing/2014/main" id="{6EA8D163-EF34-BC01-D4C8-91C56608D0C9}"/>
              </a:ext>
            </a:extLst>
          </p:cNvPr>
          <p:cNvSpPr/>
          <p:nvPr/>
        </p:nvSpPr>
        <p:spPr>
          <a:xfrm>
            <a:off x="777240" y="5417820"/>
            <a:ext cx="548640" cy="548640"/>
          </a:xfrm>
          <a:prstGeom prst="ellipse">
            <a:avLst/>
          </a:prstGeom>
          <a:solidFill>
            <a:srgbClr val="FFFFFF"/>
          </a:solidFill>
          <a:ln/>
        </p:spPr>
        <p:txBody>
          <a:bodyPr/>
          <a:lstStyle/>
          <a:p>
            <a:endParaRPr lang="fr-CH"/>
          </a:p>
        </p:txBody>
      </p:sp>
      <p:sp>
        <p:nvSpPr>
          <p:cNvPr id="50" name="Text 12">
            <a:extLst>
              <a:ext uri="{FF2B5EF4-FFF2-40B4-BE49-F238E27FC236}">
                <a16:creationId xmlns:a16="http://schemas.microsoft.com/office/drawing/2014/main" id="{CDB29DF8-0CE6-3DB6-39C0-79CF21BA4E59}"/>
              </a:ext>
            </a:extLst>
          </p:cNvPr>
          <p:cNvSpPr/>
          <p:nvPr/>
        </p:nvSpPr>
        <p:spPr>
          <a:xfrm>
            <a:off x="1554480" y="5239512"/>
            <a:ext cx="8686800" cy="320040"/>
          </a:xfrm>
          <a:prstGeom prst="rect">
            <a:avLst/>
          </a:prstGeom>
          <a:noFill/>
          <a:ln/>
        </p:spPr>
        <p:txBody>
          <a:bodyPr wrap="square" lIns="0" tIns="0" rIns="0" bIns="0" rtlCol="0" anchor="ctr"/>
          <a:lstStyle/>
          <a:p>
            <a:r>
              <a:rPr lang="en-US" sz="1500" b="1" dirty="0">
                <a:solidFill>
                  <a:srgbClr val="FFFFFF"/>
                </a:solidFill>
                <a:ea typeface="Cambria" pitchFamily="34" charset="-122"/>
                <a:cs typeface="Cambria" pitchFamily="34" charset="-120"/>
              </a:rPr>
              <a:t>Takeaways for future projects</a:t>
            </a:r>
            <a:endParaRPr lang="en-US" sz="1500" dirty="0"/>
          </a:p>
        </p:txBody>
      </p:sp>
      <p:sp>
        <p:nvSpPr>
          <p:cNvPr id="52" name="Text 13">
            <a:extLst>
              <a:ext uri="{FF2B5EF4-FFF2-40B4-BE49-F238E27FC236}">
                <a16:creationId xmlns:a16="http://schemas.microsoft.com/office/drawing/2014/main" id="{A859893B-AEBD-45F7-1D99-032A59E1D34F}"/>
              </a:ext>
            </a:extLst>
          </p:cNvPr>
          <p:cNvSpPr/>
          <p:nvPr/>
        </p:nvSpPr>
        <p:spPr>
          <a:xfrm>
            <a:off x="1554480" y="5550408"/>
            <a:ext cx="9829800" cy="640080"/>
          </a:xfrm>
          <a:prstGeom prst="rect">
            <a:avLst/>
          </a:prstGeom>
          <a:noFill/>
          <a:ln/>
        </p:spPr>
        <p:txBody>
          <a:bodyPr wrap="square" lIns="0" tIns="0" rIns="0" bIns="0" rtlCol="0" anchor="t">
            <a:normAutofit/>
          </a:bodyPr>
          <a:lstStyle/>
          <a:p>
            <a:pPr>
              <a:defRPr sz="1250">
                <a:solidFill>
                  <a:srgbClr val="FFFFFF"/>
                </a:solidFill>
              </a:defRPr>
            </a:pPr>
            <a:r>
              <a:t>For future public-school NZEB renovations, energy performance should be designed as an integrated system from the beginning: envelope, HVAC, ventilation, renewables, automation and user behaviour must be coordinated in one commissioning strategy. The Satu Mare project also shows that innovation is most valuable when it supports both energy performance and education, making pupils and staff active participants in the building’s efficiency.</a:t>
            </a:r>
            <a:endParaRPr lang="en-US" sz="1150" dirty="0"/>
          </a:p>
        </p:txBody>
      </p:sp>
      <p:pic>
        <p:nvPicPr>
          <p:cNvPr id="54" name="Graphique 53" descr="Ampoule avec un remplissage uni">
            <a:extLst>
              <a:ext uri="{FF2B5EF4-FFF2-40B4-BE49-F238E27FC236}">
                <a16:creationId xmlns:a16="http://schemas.microsoft.com/office/drawing/2014/main" id="{2D27D2EE-632D-5CE0-7A9A-B2BA88527C7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3534" y="5487543"/>
            <a:ext cx="409956" cy="409956"/>
          </a:xfrm>
          <a:prstGeom prst="rect">
            <a:avLst/>
          </a:prstGeom>
        </p:spPr>
      </p:pic>
    </p:spTree>
    <p:extLst>
      <p:ext uri="{BB962C8B-B14F-4D97-AF65-F5344CB8AC3E}">
        <p14:creationId xmlns:p14="http://schemas.microsoft.com/office/powerpoint/2010/main" val="209755772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Project Document" ma:contentTypeID="0x010100FC690AE3E769934B9EFFADD83265EDDC009BAEBF3F0405AF4DA17D9DBB6C3B093A" ma:contentTypeVersion="23" ma:contentTypeDescription="Create a new document." ma:contentTypeScope="" ma:versionID="c5981b142846a35479195b69042057a1">
  <xsd:schema xmlns:xsd="http://www.w3.org/2001/XMLSchema" xmlns:xs="http://www.w3.org/2001/XMLSchema" xmlns:p="http://schemas.microsoft.com/office/2006/metadata/properties" xmlns:ns2="f392ca79-b64a-4c78-954c-48523ec095df" xmlns:ns3="0b622213-58cf-4e04-b85a-749c470679cd" targetNamespace="http://schemas.microsoft.com/office/2006/metadata/properties" ma:root="true" ma:fieldsID="590f8378287ad7388f878719b0de355c" ns2:_="" ns3:_="">
    <xsd:import namespace="f392ca79-b64a-4c78-954c-48523ec095df"/>
    <xsd:import namespace="0b622213-58cf-4e04-b85a-749c470679cd"/>
    <xsd:element name="properties">
      <xsd:complexType>
        <xsd:sequence>
          <xsd:element name="documentManagement">
            <xsd:complexType>
              <xsd:all>
                <xsd:element ref="ns2:n1020c643bfe45e7860017e097f1aa40" minOccurs="0"/>
                <xsd:element ref="ns2:TaxCatchAll" minOccurs="0"/>
                <xsd:element ref="ns2:TaxCatchAllLabel" minOccurs="0"/>
                <xsd:element ref="ns2:csdprjclientname" minOccurs="0"/>
                <xsd:element ref="ns2:csdprjparentid" minOccurs="0"/>
                <xsd:element ref="ns2:csdprjid" minOccurs="0"/>
                <xsd:element ref="ns2:csdprjname" minOccurs="0"/>
                <xsd:element ref="ns2:j05e6d222a7e406fae043c237f6c1fbf" minOccurs="0"/>
                <xsd:element ref="ns2:hd4f061d6c3344a0a8a48e37fad0c125" minOccurs="0"/>
                <xsd:element ref="ns2:d3a57a28b84746f38b9a1f0ee042249d" minOccurs="0"/>
                <xsd:element ref="ns2:k70e0d364ff6497aa4341be8332e13c8" minOccurs="0"/>
                <xsd:element ref="ns2:e924e23f44f249fba8cb5273d66a76b8" minOccurs="0"/>
                <xsd:element ref="ns2:c83c27447ff1425ab8bc3ac7015eb212" minOccurs="0"/>
                <xsd:element ref="ns3:MediaServiceMetadata" minOccurs="0"/>
                <xsd:element ref="ns3:MediaServiceFastMetadata" minOccurs="0"/>
                <xsd:element ref="ns3:MediaServiceSearchProperties" minOccurs="0"/>
                <xsd:element ref="ns3:MediaServiceDateTaken" minOccurs="0"/>
                <xsd:element ref="ns3:lcf76f155ced4ddcb4097134ff3c332f" minOccurs="0"/>
                <xsd:element ref="ns3:MediaServiceGenerationTime" minOccurs="0"/>
                <xsd:element ref="ns3:MediaServiceEventHashCode" minOccurs="0"/>
                <xsd:element ref="ns3:MediaServiceOCR" minOccurs="0"/>
                <xsd:element ref="ns3:MediaLengthInSecond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92ca79-b64a-4c78-954c-48523ec095df" elementFormDefault="qualified">
    <xsd:import namespace="http://schemas.microsoft.com/office/2006/documentManagement/types"/>
    <xsd:import namespace="http://schemas.microsoft.com/office/infopath/2007/PartnerControls"/>
    <xsd:element name="n1020c643bfe45e7860017e097f1aa40" ma:index="8" nillable="true" ma:taxonomy="true" ma:internalName="n1020c643bfe45e7860017e097f1aa40" ma:taxonomyFieldName="csdcorpdoctype" ma:displayName="Document Type" ma:fieldId="{71020c64-3bfe-45e7-8600-17e097f1aa40}" ma:sspId="a1f7d8a7-a04e-484f-8c8f-29b57bca5403" ma:termSetId="08af5ea9-ddd1-43ad-ab06-b9ab3c2329e9"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d64aa765-9b8a-4e18-9ff3-d39fb0571e17}" ma:internalName="TaxCatchAll" ma:showField="CatchAllData" ma:web="f392ca79-b64a-4c78-954c-48523ec095df">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d64aa765-9b8a-4e18-9ff3-d39fb0571e17}" ma:internalName="TaxCatchAllLabel" ma:readOnly="true" ma:showField="CatchAllDataLabel" ma:web="f392ca79-b64a-4c78-954c-48523ec095df">
      <xsd:complexType>
        <xsd:complexContent>
          <xsd:extension base="dms:MultiChoiceLookup">
            <xsd:sequence>
              <xsd:element name="Value" type="dms:Lookup" maxOccurs="unbounded" minOccurs="0" nillable="true"/>
            </xsd:sequence>
          </xsd:extension>
        </xsd:complexContent>
      </xsd:complexType>
    </xsd:element>
    <xsd:element name="csdprjclientname" ma:index="12" nillable="true" ma:displayName="Client Name" ma:internalName="csdprjclientname">
      <xsd:simpleType>
        <xsd:restriction base="dms:Text"/>
      </xsd:simpleType>
    </xsd:element>
    <xsd:element name="csdprjparentid" ma:index="13" nillable="true" ma:displayName="Parent Project ID" ma:internalName="csdprjparentid">
      <xsd:simpleType>
        <xsd:restriction base="dms:Text"/>
      </xsd:simpleType>
    </xsd:element>
    <xsd:element name="csdprjid" ma:index="14" nillable="true" ma:displayName="Project ID" ma:internalName="csdprjid">
      <xsd:simpleType>
        <xsd:restriction base="dms:Text"/>
      </xsd:simpleType>
    </xsd:element>
    <xsd:element name="csdprjname" ma:index="15" nillable="true" ma:displayName="Project Name" ma:internalName="csdprjname">
      <xsd:simpleType>
        <xsd:restriction base="dms:Text"/>
      </xsd:simpleType>
    </xsd:element>
    <xsd:element name="j05e6d222a7e406fae043c237f6c1fbf" ma:index="16" nillable="true" ma:taxonomy="true" ma:internalName="j05e6d222a7e406fae043c237f6c1fbf" ma:taxonomyFieldName="csdcorporateentity" ma:displayName="Legal Entity" ma:fieldId="{305e6d22-2a7e-406f-ae04-3c237f6c1fbf}" ma:sspId="a1f7d8a7-a04e-484f-8c8f-29b57bca5403" ma:termSetId="76704907-2a8a-464c-b443-597d1f50eac1" ma:anchorId="00000000-0000-0000-0000-000000000000" ma:open="false" ma:isKeyword="false">
      <xsd:complexType>
        <xsd:sequence>
          <xsd:element ref="pc:Terms" minOccurs="0" maxOccurs="1"/>
        </xsd:sequence>
      </xsd:complexType>
    </xsd:element>
    <xsd:element name="hd4f061d6c3344a0a8a48e37fad0c125" ma:index="18" nillable="true" ma:taxonomy="true" ma:internalName="hd4f061d6c3344a0a8a48e37fad0c125" ma:taxonomyFieldName="csdcorporatebranch" ma:displayName="Branch" ma:fieldId="{1d4f061d-6c33-44a0-a8a4-8e37fad0c125}" ma:sspId="a1f7d8a7-a04e-484f-8c8f-29b57bca5403" ma:termSetId="0fe1257e-c04a-4dfe-9919-87104b4a50e3" ma:anchorId="00000000-0000-0000-0000-000000000000" ma:open="false" ma:isKeyword="false">
      <xsd:complexType>
        <xsd:sequence>
          <xsd:element ref="pc:Terms" minOccurs="0" maxOccurs="1"/>
        </xsd:sequence>
      </xsd:complexType>
    </xsd:element>
    <xsd:element name="d3a57a28b84746f38b9a1f0ee042249d" ma:index="20" nillable="true" ma:taxonomy="true" ma:internalName="d3a57a28b84746f38b9a1f0ee042249d" ma:taxonomyFieldName="csdcorporatedomain" ma:displayName="Domain" ma:fieldId="{d3a57a28-b847-46f3-8b9a-1f0ee042249d}" ma:sspId="a1f7d8a7-a04e-484f-8c8f-29b57bca5403" ma:termSetId="2f0a317f-5fc9-4af7-88f7-5e5974666c22" ma:anchorId="00000000-0000-0000-0000-000000000000" ma:open="false" ma:isKeyword="false">
      <xsd:complexType>
        <xsd:sequence>
          <xsd:element ref="pc:Terms" minOccurs="0" maxOccurs="1"/>
        </xsd:sequence>
      </xsd:complexType>
    </xsd:element>
    <xsd:element name="k70e0d364ff6497aa4341be8332e13c8" ma:index="22" nillable="true" ma:taxonomy="true" ma:internalName="k70e0d364ff6497aa4341be8332e13c8" ma:taxonomyFieldName="csdcorporatedivision" ma:displayName="Division" ma:fieldId="{470e0d36-4ff6-497a-a434-1be8332e13c8}" ma:sspId="a1f7d8a7-a04e-484f-8c8f-29b57bca5403" ma:termSetId="e0c5f5e7-874c-4fcb-bf90-27fa630d485c" ma:anchorId="00000000-0000-0000-0000-000000000000" ma:open="false" ma:isKeyword="false">
      <xsd:complexType>
        <xsd:sequence>
          <xsd:element ref="pc:Terms" minOccurs="0" maxOccurs="1"/>
        </xsd:sequence>
      </xsd:complexType>
    </xsd:element>
    <xsd:element name="e924e23f44f249fba8cb5273d66a76b8" ma:index="24" nillable="true" ma:taxonomy="true" ma:internalName="e924e23f44f249fba8cb5273d66a76b8" ma:taxonomyFieldName="csdcorporatedepartment" ma:displayName="Department" ma:fieldId="{e924e23f-44f2-49fb-a8cb-5273d66a76b8}" ma:sspId="a1f7d8a7-a04e-484f-8c8f-29b57bca5403" ma:termSetId="8a1c9dc8-2a8f-4b55-ac9e-57ea6ee5b4ab" ma:anchorId="00000000-0000-0000-0000-000000000000" ma:open="false" ma:isKeyword="false">
      <xsd:complexType>
        <xsd:sequence>
          <xsd:element ref="pc:Terms" minOccurs="0" maxOccurs="1"/>
        </xsd:sequence>
      </xsd:complexType>
    </xsd:element>
    <xsd:element name="c83c27447ff1425ab8bc3ac7015eb212" ma:index="26" nillable="true" ma:taxonomy="true" ma:internalName="c83c27447ff1425ab8bc3ac7015eb212" ma:taxonomyFieldName="csdcorporateactivity" ma:displayName="Activity" ma:fieldId="{c83c2744-7ff1-425a-b8bc-3ac7015eb212}" ma:sspId="a1f7d8a7-a04e-484f-8c8f-29b57bca5403" ma:termSetId="4c19ca45-39c9-497b-b7b5-5ac6e395a0c3"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b622213-58cf-4e04-b85a-749c470679cd" elementFormDefault="qualified">
    <xsd:import namespace="http://schemas.microsoft.com/office/2006/documentManagement/types"/>
    <xsd:import namespace="http://schemas.microsoft.com/office/infopath/2007/PartnerControls"/>
    <xsd:element name="MediaServiceMetadata" ma:index="28" nillable="true" ma:displayName="MediaServiceMetadata" ma:hidden="true" ma:internalName="MediaServiceMetadata" ma:readOnly="true">
      <xsd:simpleType>
        <xsd:restriction base="dms:Note"/>
      </xsd:simpleType>
    </xsd:element>
    <xsd:element name="MediaServiceFastMetadata" ma:index="29" nillable="true" ma:displayName="MediaServiceFastMetadata" ma:hidden="true" ma:internalName="MediaServiceFastMetadata" ma:readOnly="true">
      <xsd:simpleType>
        <xsd:restriction base="dms:Note"/>
      </xsd:simpleType>
    </xsd:element>
    <xsd:element name="MediaServiceSearchProperties" ma:index="30" nillable="true" ma:displayName="MediaServiceSearchProperties" ma:hidden="true" ma:internalName="MediaServiceSearchProperties" ma:readOnly="true">
      <xsd:simpleType>
        <xsd:restriction base="dms:Note"/>
      </xsd:simpleType>
    </xsd:element>
    <xsd:element name="MediaServiceDateTaken" ma:index="31" nillable="true" ma:displayName="MediaServiceDateTaken" ma:hidden="true" ma:indexed="true" ma:internalName="MediaServiceDateTaken" ma:readOnly="true">
      <xsd:simpleType>
        <xsd:restriction base="dms:Text"/>
      </xsd:simpleType>
    </xsd:element>
    <xsd:element name="lcf76f155ced4ddcb4097134ff3c332f" ma:index="33" nillable="true" ma:taxonomy="true" ma:internalName="lcf76f155ced4ddcb4097134ff3c332f" ma:taxonomyFieldName="MediaServiceImageTags" ma:displayName="Image Tags" ma:readOnly="false" ma:fieldId="{5cf76f15-5ced-4ddc-b409-7134ff3c332f}" ma:taxonomyMulti="true" ma:sspId="a1f7d8a7-a04e-484f-8c8f-29b57bca5403" ma:termSetId="09814cd3-568e-fe90-9814-8d621ff8fb84" ma:anchorId="fba54fb3-c3e1-fe81-a776-ca4b69148c4d" ma:open="true" ma:isKeyword="false">
      <xsd:complexType>
        <xsd:sequence>
          <xsd:element ref="pc:Terms" minOccurs="0" maxOccurs="1"/>
        </xsd:sequence>
      </xsd:complexType>
    </xsd:element>
    <xsd:element name="MediaServiceGenerationTime" ma:index="34" nillable="true" ma:displayName="MediaServiceGenerationTime" ma:hidden="true" ma:internalName="MediaServiceGenerationTime" ma:readOnly="true">
      <xsd:simpleType>
        <xsd:restriction base="dms:Text"/>
      </xsd:simpleType>
    </xsd:element>
    <xsd:element name="MediaServiceEventHashCode" ma:index="35" nillable="true" ma:displayName="MediaServiceEventHashCode" ma:hidden="true" ma:internalName="MediaServiceEventHashCode" ma:readOnly="true">
      <xsd:simpleType>
        <xsd:restriction base="dms:Text"/>
      </xsd:simpleType>
    </xsd:element>
    <xsd:element name="MediaServiceOCR" ma:index="36" nillable="true" ma:displayName="Extracted Text" ma:internalName="MediaServiceOCR" ma:readOnly="true">
      <xsd:simpleType>
        <xsd:restriction base="dms:Note">
          <xsd:maxLength value="255"/>
        </xsd:restriction>
      </xsd:simpleType>
    </xsd:element>
    <xsd:element name="MediaLengthInSeconds" ma:index="37" nillable="true" ma:displayName="MediaLengthInSeconds" ma:hidden="true" ma:internalName="MediaLengthInSeconds" ma:readOnly="true">
      <xsd:simpleType>
        <xsd:restriction base="dms:Unknown"/>
      </xsd:simpleType>
    </xsd:element>
    <xsd:element name="MediaServiceBillingMetadata" ma:index="3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b622213-58cf-4e04-b85a-749c470679cd">
      <Terms xmlns="http://schemas.microsoft.com/office/infopath/2007/PartnerControls"/>
    </lcf76f155ced4ddcb4097134ff3c332f>
    <csdprjclientname xmlns="f392ca79-b64a-4c78-954c-48523ec095df">Minergie</csdprjclientname>
    <csdprjname xmlns="f392ca79-b64a-4c78-954c-48523ec095df">Minergie Schweiz- 2° Swiss Contribution to Romania.</csdprjname>
    <j05e6d222a7e406fae043c237f6c1fbf xmlns="f392ca79-b64a-4c78-954c-48523ec095df">
      <Terms xmlns="http://schemas.microsoft.com/office/infopath/2007/PartnerControls">
        <TermInfo xmlns="http://schemas.microsoft.com/office/infopath/2007/PartnerControls">
          <TermName xmlns="http://schemas.microsoft.com/office/infopath/2007/PartnerControls">ICH-CSD Ingegneri SA</TermName>
          <TermId xmlns="http://schemas.microsoft.com/office/infopath/2007/PartnerControls">dcf6a88d-8e70-4cc7-a1fa-3b5514fba2c3</TermId>
        </TermInfo>
      </Terms>
    </j05e6d222a7e406fae043c237f6c1fbf>
    <d3a57a28b84746f38b9a1f0ee042249d xmlns="f392ca79-b64a-4c78-954c-48523ec095df">
      <Terms xmlns="http://schemas.microsoft.com/office/infopath/2007/PartnerControls">
        <TermInfo xmlns="http://schemas.microsoft.com/office/infopath/2007/PartnerControls">
          <TermName xmlns="http://schemas.microsoft.com/office/infopath/2007/PartnerControls">K-CONSTRUCTION DURABLE</TermName>
          <TermId xmlns="http://schemas.microsoft.com/office/infopath/2007/PartnerControls">91d9fca6-d2e8-42ea-b375-b5d17ad9b5b0</TermId>
        </TermInfo>
      </Terms>
    </d3a57a28b84746f38b9a1f0ee042249d>
    <hd4f061d6c3344a0a8a48e37fad0c125 xmlns="f392ca79-b64a-4c78-954c-48523ec095df">
      <Terms xmlns="http://schemas.microsoft.com/office/infopath/2007/PartnerControls">
        <TermInfo xmlns="http://schemas.microsoft.com/office/infopath/2007/PartnerControls">
          <TermName xmlns="http://schemas.microsoft.com/office/infopath/2007/PartnerControls">TI</TermName>
          <TermId xmlns="http://schemas.microsoft.com/office/infopath/2007/PartnerControls">780e608d-1c51-4ab6-919c-f9daadf0fe35</TermId>
        </TermInfo>
      </Terms>
    </hd4f061d6c3344a0a8a48e37fad0c125>
    <TaxCatchAll xmlns="f392ca79-b64a-4c78-954c-48523ec095df">
      <Value>7</Value>
      <Value>6</Value>
      <Value>5</Value>
      <Value>4</Value>
      <Value>3</Value>
      <Value>2</Value>
      <Value>1</Value>
    </TaxCatchAll>
    <n1020c643bfe45e7860017e097f1aa40 xmlns="f392ca79-b64a-4c78-954c-48523ec095df">
      <Terms xmlns="http://schemas.microsoft.com/office/infopath/2007/PartnerControls">
        <TermInfo xmlns="http://schemas.microsoft.com/office/infopath/2007/PartnerControls">
          <TermName xmlns="http://schemas.microsoft.com/office/infopath/2007/PartnerControls">Document</TermName>
          <TermId xmlns="http://schemas.microsoft.com/office/infopath/2007/PartnerControls">21965f7d-df39-40fa-8582-0ddda48cce96</TermId>
        </TermInfo>
      </Terms>
    </n1020c643bfe45e7860017e097f1aa40>
    <csdprjparentid xmlns="f392ca79-b64a-4c78-954c-48523ec095df" xsi:nil="true"/>
    <csdprjid xmlns="f392ca79-b64a-4c78-954c-48523ec095df">ICH010596</csdprjid>
    <c83c27447ff1425ab8bc3ac7015eb212 xmlns="f392ca79-b64a-4c78-954c-48523ec095df">
      <Terms xmlns="http://schemas.microsoft.com/office/infopath/2007/PartnerControls">
        <TermInfo xmlns="http://schemas.microsoft.com/office/infopath/2007/PartnerControls">
          <TermName xmlns="http://schemas.microsoft.com/office/infopath/2007/PartnerControls">K02-Construction durable, certification</TermName>
          <TermId xmlns="http://schemas.microsoft.com/office/infopath/2007/PartnerControls">3aed9035-442d-e246-a08d-22c1d7f2076c</TermId>
        </TermInfo>
      </Terms>
    </c83c27447ff1425ab8bc3ac7015eb212>
    <e924e23f44f249fba8cb5273d66a76b8 xmlns="f392ca79-b64a-4c78-954c-48523ec095df">
      <Terms xmlns="http://schemas.microsoft.com/office/infopath/2007/PartnerControls">
        <TermInfo xmlns="http://schemas.microsoft.com/office/infopath/2007/PartnerControls">
          <TermName xmlns="http://schemas.microsoft.com/office/infopath/2007/PartnerControls">TI-Général</TermName>
          <TermId xmlns="http://schemas.microsoft.com/office/infopath/2007/PartnerControls">ed918e3f-deec-4c28-8e2b-81d1cd5d4a59</TermId>
        </TermInfo>
      </Terms>
    </e924e23f44f249fba8cb5273d66a76b8>
    <k70e0d364ff6497aa4341be8332e13c8 xmlns="f392ca79-b64a-4c78-954c-48523ec095df">
      <Terms xmlns="http://schemas.microsoft.com/office/infopath/2007/PartnerControls">
        <TermInfo xmlns="http://schemas.microsoft.com/office/infopath/2007/PartnerControls">
          <TermName xmlns="http://schemas.microsoft.com/office/infopath/2007/PartnerControls">100-UMW</TermName>
          <TermId xmlns="http://schemas.microsoft.com/office/infopath/2007/PartnerControls">64b3ccf4-1474-455f-a944-8748257f8267</TermId>
        </TermInfo>
      </Terms>
    </k70e0d364ff6497aa4341be8332e13c8>
  </documentManagement>
</p:properties>
</file>

<file path=customXml/itemProps1.xml><?xml version="1.0" encoding="utf-8"?>
<ds:datastoreItem xmlns:ds="http://schemas.openxmlformats.org/officeDocument/2006/customXml" ds:itemID="{88A39829-E1D3-442E-8061-DFE8F0B18D35}"/>
</file>

<file path=customXml/itemProps2.xml><?xml version="1.0" encoding="utf-8"?>
<ds:datastoreItem xmlns:ds="http://schemas.openxmlformats.org/officeDocument/2006/customXml" ds:itemID="{2059FD4D-4B55-4B19-8A43-3C4415EC8BD6}"/>
</file>

<file path=customXml/itemProps3.xml><?xml version="1.0" encoding="utf-8"?>
<ds:datastoreItem xmlns:ds="http://schemas.openxmlformats.org/officeDocument/2006/customXml" ds:itemID="{5BD4ED92-C935-46CB-9AEA-A7A00E548D95}"/>
</file>

<file path=docProps/app.xml><?xml version="1.0" encoding="utf-8"?>
<Properties xmlns="http://schemas.openxmlformats.org/officeDocument/2006/extended-properties" xmlns:vt="http://schemas.openxmlformats.org/officeDocument/2006/docPropsVTypes">
  <TotalTime>0</TotalTime>
  <Words>204</Words>
  <Application>Microsoft Office PowerPoint</Application>
  <PresentationFormat>Grand écran</PresentationFormat>
  <Paragraphs>17</Paragraphs>
  <Slides>2</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vt:i4>
      </vt:variant>
    </vt:vector>
  </HeadingPairs>
  <TitlesOfParts>
    <vt:vector size="10" baseType="lpstr">
      <vt:lpstr>Aptos</vt:lpstr>
      <vt:lpstr>Aptos Display</vt:lpstr>
      <vt:lpstr>Arial</vt:lpstr>
      <vt:lpstr>Calibri</vt:lpstr>
      <vt:lpstr>Cambria</vt:lpstr>
      <vt:lpstr>System Font Regular</vt:lpstr>
      <vt:lpstr>Wingdings</vt:lpstr>
      <vt:lpstr>Thème Office</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RUTTEN Gabriel</dc:creator>
  <cp:lastModifiedBy>RUTTEN Gabriel</cp:lastModifiedBy>
  <cp:revision>1</cp:revision>
  <dcterms:created xsi:type="dcterms:W3CDTF">2026-08-05T11:22:23Z</dcterms:created>
  <dcterms:modified xsi:type="dcterms:W3CDTF">2026-08-05T11:24:58Z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0x010100FC690AE3E769934B9EFFADD83265EDDC009BAEBF3F0405AF4DA17D9DBB6C3B093A</vt:lpwstr>
  </property>
  <property fmtid="{D5CDD505-2E9C-101B-9397-08002B2CF9AE}" pid="3" name="csdcorporatedomain">
    <vt:lpwstr>3;#K-CONSTRUCTION DURABLE|91d9fca6-d2e8-42ea-b375-b5d17ad9b5b0</vt:lpwstr>
  </property>
  <property fmtid="{D5CDD505-2E9C-101B-9397-08002B2CF9AE}" pid="4" name="MediaServiceImageTags">
    <vt:lpwstr/>
  </property>
  <property fmtid="{D5CDD505-2E9C-101B-9397-08002B2CF9AE}" pid="5" name="csdcorporateentity">
    <vt:lpwstr>1;#ICH-CSD Ingegneri SA|dcf6a88d-8e70-4cc7-a1fa-3b5514fba2c3</vt:lpwstr>
  </property>
  <property fmtid="{D5CDD505-2E9C-101B-9397-08002B2CF9AE}" pid="6" name="csdcorpdoctype">
    <vt:lpwstr>7;#Document|21965f7d-df39-40fa-8582-0ddda48cce96</vt:lpwstr>
  </property>
  <property fmtid="{D5CDD505-2E9C-101B-9397-08002B2CF9AE}" pid="7" name="csdcorporatebranch">
    <vt:lpwstr>2;#TI|780e608d-1c51-4ab6-919c-f9daadf0fe35</vt:lpwstr>
  </property>
  <property fmtid="{D5CDD505-2E9C-101B-9397-08002B2CF9AE}" pid="8" name="csdcorporatedivision">
    <vt:lpwstr>4;#100-UMW|64b3ccf4-1474-455f-a944-8748257f8267</vt:lpwstr>
  </property>
  <property fmtid="{D5CDD505-2E9C-101B-9397-08002B2CF9AE}" pid="9" name="csdcorporatedepartment">
    <vt:lpwstr>5;#TI-Général|ed918e3f-deec-4c28-8e2b-81d1cd5d4a59</vt:lpwstr>
  </property>
  <property fmtid="{D5CDD505-2E9C-101B-9397-08002B2CF9AE}" pid="10" name="csdcorporateactivity">
    <vt:lpwstr>6;#K02-Construction durable, certification|3aed9035-442d-e246-a08d-22c1d7f2076c</vt:lpwstr>
  </property>
</Properties>
</file>